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5" r:id="rId1"/>
    <p:sldMasterId id="2147483707" r:id="rId2"/>
    <p:sldMasterId id="2147483712" r:id="rId3"/>
    <p:sldMasterId id="2147483715" r:id="rId4"/>
  </p:sldMasterIdLst>
  <p:notesMasterIdLst>
    <p:notesMasterId r:id="rId30"/>
  </p:notesMasterIdLst>
  <p:handoutMasterIdLst>
    <p:handoutMasterId r:id="rId31"/>
  </p:handoutMasterIdLst>
  <p:sldIdLst>
    <p:sldId id="282" r:id="rId5"/>
    <p:sldId id="283" r:id="rId6"/>
    <p:sldId id="437" r:id="rId7"/>
    <p:sldId id="438" r:id="rId8"/>
    <p:sldId id="439" r:id="rId9"/>
    <p:sldId id="440" r:id="rId10"/>
    <p:sldId id="416" r:id="rId11"/>
    <p:sldId id="422" r:id="rId12"/>
    <p:sldId id="423" r:id="rId13"/>
    <p:sldId id="445" r:id="rId14"/>
    <p:sldId id="446" r:id="rId15"/>
    <p:sldId id="424" r:id="rId16"/>
    <p:sldId id="433" r:id="rId17"/>
    <p:sldId id="426" r:id="rId18"/>
    <p:sldId id="428" r:id="rId19"/>
    <p:sldId id="430" r:id="rId20"/>
    <p:sldId id="431" r:id="rId21"/>
    <p:sldId id="432" r:id="rId22"/>
    <p:sldId id="434" r:id="rId23"/>
    <p:sldId id="435" r:id="rId24"/>
    <p:sldId id="436" r:id="rId25"/>
    <p:sldId id="443" r:id="rId26"/>
    <p:sldId id="444" r:id="rId27"/>
    <p:sldId id="447" r:id="rId28"/>
    <p:sldId id="285" r:id="rId29"/>
  </p:sldIdLst>
  <p:sldSz cx="9144000" cy="6858000" type="screen4x3"/>
  <p:notesSz cx="6805613" cy="9939338"/>
  <p:embeddedFontLs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Arial Unicode MS" pitchFamily="34" charset="-120"/>
      <p:regular r:id="rId36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66"/>
    <a:srgbClr val="10E0F8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8" autoAdjust="0"/>
    <p:restoredTop sz="99387" autoAdjust="0"/>
  </p:normalViewPr>
  <p:slideViewPr>
    <p:cSldViewPr>
      <p:cViewPr varScale="1">
        <p:scale>
          <a:sx n="120" d="100"/>
          <a:sy n="120" d="100"/>
        </p:scale>
        <p:origin x="-13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764"/>
    </p:cViewPr>
  </p:sorterViewPr>
  <p:notesViewPr>
    <p:cSldViewPr>
      <p:cViewPr varScale="1">
        <p:scale>
          <a:sx n="85" d="100"/>
          <a:sy n="85" d="100"/>
        </p:scale>
        <p:origin x="-3546" y="-102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572E2-9FCA-498B-9B6A-5664DB2C6C4F}" type="datetimeFigureOut">
              <a:rPr lang="zh-TW" altLang="en-US" smtClean="0"/>
              <a:pPr/>
              <a:t>2013/6/19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78574-C891-4410-8EB4-58F2D771BA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2458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FE535-3447-42D8-870A-F1602722A9A0}" type="datetimeFigureOut">
              <a:rPr lang="zh-TW" altLang="en-US" smtClean="0"/>
              <a:pPr/>
              <a:t>2013/6/19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D9225-2240-4FCB-8BD2-3AEF498F29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0962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65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48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638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96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vmlDrawing" Target="../drawings/vmlDrawing1.v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vmlDrawing" Target="../drawings/vmlDrawing2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>
            <a:spLocks noChangeArrowheads="1"/>
          </p:cNvSpPr>
          <p:nvPr userDrawn="1"/>
        </p:nvSpPr>
        <p:spPr bwMode="auto">
          <a:xfrm>
            <a:off x="0" y="6611939"/>
            <a:ext cx="9144000" cy="19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8" rIns="91414" bIns="4570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650" b="1" dirty="0">
                <a:solidFill>
                  <a:schemeClr val="bg1"/>
                </a:solidFill>
                <a:latin typeface="HelveticaNeueLT Pro 65 Md" pitchFamily="34" charset="0"/>
              </a:rPr>
              <a:t>CONFIDENTIAL: </a:t>
            </a:r>
            <a:r>
              <a:rPr lang="en-US" altLang="zh-TW" sz="650" b="1" dirty="0" smtClean="0">
                <a:solidFill>
                  <a:schemeClr val="bg1"/>
                </a:solidFill>
                <a:latin typeface="HelveticaNeueLT Pro 65 Md" pitchFamily="34" charset="0"/>
              </a:rPr>
              <a:t> </a:t>
            </a:r>
            <a:r>
              <a:rPr lang="en-US" altLang="zh-TW" sz="650" dirty="0" smtClean="0">
                <a:solidFill>
                  <a:schemeClr val="bg1"/>
                </a:solidFill>
                <a:latin typeface="HelveticaNeueLT Pro 65 Md" pitchFamily="34" charset="0"/>
              </a:rPr>
              <a:t>ALL </a:t>
            </a:r>
            <a:r>
              <a:rPr lang="en-US" altLang="zh-TW" sz="650" dirty="0">
                <a:solidFill>
                  <a:schemeClr val="bg1"/>
                </a:solidFill>
                <a:latin typeface="HelveticaNeueLT Pro 65 Md" pitchFamily="34" charset="0"/>
              </a:rPr>
              <a:t>MATERIALS APPEARING IN THIS PRESENTATION MAY NOT BE RELEASED OR REPRODUCED WITHOUT PRIOR EMAIL PERMISSION FROM </a:t>
            </a:r>
            <a:r>
              <a:rPr lang="en-US" altLang="zh-TW" sz="650" dirty="0" smtClean="0">
                <a:solidFill>
                  <a:schemeClr val="bg1"/>
                </a:solidFill>
                <a:latin typeface="HelveticaNeueLT Pro 65 Md" pitchFamily="34" charset="0"/>
              </a:rPr>
              <a:t>ASUS.</a:t>
            </a:r>
            <a:endParaRPr lang="zh-TW" altLang="en-US" sz="650" dirty="0">
              <a:solidFill>
                <a:schemeClr val="bg1"/>
              </a:solidFill>
              <a:latin typeface="HelveticaNeueLT Pro 65 Md" pitchFamily="34" charset="0"/>
            </a:endParaRPr>
          </a:p>
        </p:txBody>
      </p:sp>
      <p:pic>
        <p:nvPicPr>
          <p:cNvPr id="4" name="Picture 3" descr="O:\BVC_2012\2012_Asus Design Story Styleguide\ZENBOOK\Images\ASUS logo_white.png"/>
          <p:cNvPicPr>
            <a:picLocks noChangeAspect="1" noChangeArrowheads="1"/>
          </p:cNvPicPr>
          <p:nvPr userDrawn="1"/>
        </p:nvPicPr>
        <p:blipFill>
          <a:blip r:embed="rId4" cstate="screen">
            <a:lum bright="-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000" y="180657"/>
            <a:ext cx="1008000" cy="20962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 noChangeAspect="1"/>
          </p:cNvGraphicFramePr>
          <p:nvPr userDrawn="1"/>
        </p:nvGraphicFramePr>
        <p:xfrm>
          <a:off x="0" y="-7938"/>
          <a:ext cx="9144000" cy="687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" name="Image" r:id="rId5" imgW="9143244" imgH="6875720" progId="">
                  <p:embed/>
                </p:oleObj>
              </mc:Choice>
              <mc:Fallback>
                <p:oleObj name="Image" r:id="rId5" imgW="9143244" imgH="68757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7938"/>
                        <a:ext cx="9144000" cy="687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>
            <a:spLocks noChangeArrowheads="1"/>
          </p:cNvSpPr>
          <p:nvPr userDrawn="1"/>
        </p:nvSpPr>
        <p:spPr bwMode="auto">
          <a:xfrm>
            <a:off x="0" y="6611939"/>
            <a:ext cx="9144000" cy="19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8" rIns="91414" bIns="4570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650" b="1" dirty="0">
                <a:solidFill>
                  <a:schemeClr val="bg1"/>
                </a:solidFill>
                <a:latin typeface="HelveticaNeueLT Pro 65 Md" pitchFamily="34" charset="0"/>
              </a:rPr>
              <a:t>CONFIDENTIAL: </a:t>
            </a:r>
            <a:r>
              <a:rPr lang="en-US" altLang="zh-TW" sz="650" b="1" dirty="0" smtClean="0">
                <a:solidFill>
                  <a:schemeClr val="bg1"/>
                </a:solidFill>
                <a:latin typeface="HelveticaNeueLT Pro 65 Md" pitchFamily="34" charset="0"/>
              </a:rPr>
              <a:t> </a:t>
            </a:r>
            <a:r>
              <a:rPr lang="en-US" altLang="zh-TW" sz="650" dirty="0" smtClean="0">
                <a:solidFill>
                  <a:schemeClr val="bg1"/>
                </a:solidFill>
                <a:latin typeface="HelveticaNeueLT Pro 65 Md" pitchFamily="34" charset="0"/>
              </a:rPr>
              <a:t>ALL </a:t>
            </a:r>
            <a:r>
              <a:rPr lang="en-US" altLang="zh-TW" sz="650" dirty="0">
                <a:solidFill>
                  <a:schemeClr val="bg1"/>
                </a:solidFill>
                <a:latin typeface="HelveticaNeueLT Pro 65 Md" pitchFamily="34" charset="0"/>
              </a:rPr>
              <a:t>MATERIALS APPEARING IN THIS PRESENTATION MAY NOT BE RELEASED OR REPRODUCED WITHOUT PRIOR EMAIL PERMISSION FROM </a:t>
            </a:r>
            <a:r>
              <a:rPr lang="en-US" altLang="zh-TW" sz="650" dirty="0" smtClean="0">
                <a:solidFill>
                  <a:schemeClr val="bg1"/>
                </a:solidFill>
                <a:latin typeface="HelveticaNeueLT Pro 65 Md" pitchFamily="34" charset="0"/>
              </a:rPr>
              <a:t>ASUS.</a:t>
            </a:r>
            <a:endParaRPr lang="zh-TW" altLang="en-US" sz="650" dirty="0">
              <a:solidFill>
                <a:schemeClr val="bg1"/>
              </a:solidFill>
              <a:latin typeface="HelveticaNeueLT Pro 65 Md" pitchFamily="34" charset="0"/>
            </a:endParaRPr>
          </a:p>
        </p:txBody>
      </p:sp>
      <p:cxnSp>
        <p:nvCxnSpPr>
          <p:cNvPr id="9" name="直線接點 8"/>
          <p:cNvCxnSpPr/>
          <p:nvPr userDrawn="1"/>
        </p:nvCxnSpPr>
        <p:spPr>
          <a:xfrm>
            <a:off x="180000" y="485381"/>
            <a:ext cx="8784000" cy="1588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O:\BVC_2012\2012_Asus Design Story Styleguide\ZENBOOK\Images\ASUS logo_white.png"/>
          <p:cNvPicPr>
            <a:picLocks noChangeAspect="1" noChangeArrowheads="1"/>
          </p:cNvPicPr>
          <p:nvPr userDrawn="1"/>
        </p:nvPicPr>
        <p:blipFill>
          <a:blip r:embed="rId7" cstate="screen">
            <a:lum bright="-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000" y="180657"/>
            <a:ext cx="1008000" cy="209622"/>
          </a:xfrm>
          <a:prstGeom prst="rect">
            <a:avLst/>
          </a:prstGeom>
          <a:noFill/>
        </p:spPr>
      </p:pic>
      <p:pic>
        <p:nvPicPr>
          <p:cNvPr id="13" name="Picture 2" descr="O:\BVC_2012\2012_Asus Design Story Styleguide\Transformer AiO\2_Design Story Styleguide\TF AiO Logo\Logo_white.png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00" y="222381"/>
            <a:ext cx="2032839" cy="18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>
            <a:spLocks noChangeArrowheads="1"/>
          </p:cNvSpPr>
          <p:nvPr userDrawn="1"/>
        </p:nvSpPr>
        <p:spPr bwMode="auto">
          <a:xfrm>
            <a:off x="0" y="6611939"/>
            <a:ext cx="9144000" cy="19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8" rIns="91414" bIns="4570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650" b="1" dirty="0">
                <a:solidFill>
                  <a:prstClr val="white"/>
                </a:solidFill>
                <a:latin typeface="HelveticaNeueLT Pro 65 Md" pitchFamily="34" charset="0"/>
              </a:rPr>
              <a:t>CONFIDENTIAL: </a:t>
            </a:r>
            <a:r>
              <a:rPr lang="en-US" altLang="zh-TW" sz="650" b="1" dirty="0" smtClean="0">
                <a:solidFill>
                  <a:prstClr val="white"/>
                </a:solidFill>
                <a:latin typeface="HelveticaNeueLT Pro 65 Md" pitchFamily="34" charset="0"/>
              </a:rPr>
              <a:t> </a:t>
            </a:r>
            <a:r>
              <a:rPr lang="en-US" altLang="zh-TW" sz="650" dirty="0" smtClean="0">
                <a:solidFill>
                  <a:prstClr val="white"/>
                </a:solidFill>
                <a:latin typeface="HelveticaNeueLT Pro 65 Md" pitchFamily="34" charset="0"/>
              </a:rPr>
              <a:t>ALL </a:t>
            </a:r>
            <a:r>
              <a:rPr lang="en-US" altLang="zh-TW" sz="650" dirty="0">
                <a:solidFill>
                  <a:prstClr val="white"/>
                </a:solidFill>
                <a:latin typeface="HelveticaNeueLT Pro 65 Md" pitchFamily="34" charset="0"/>
              </a:rPr>
              <a:t>MATERIALS APPEARING IN THIS PRESENTATION MAY NOT BE RELEASED OR REPRODUCED WITHOUT PRIOR EMAIL PERMISSION FROM </a:t>
            </a:r>
            <a:r>
              <a:rPr lang="en-US" altLang="zh-TW" sz="650" dirty="0" smtClean="0">
                <a:solidFill>
                  <a:prstClr val="white"/>
                </a:solidFill>
                <a:latin typeface="HelveticaNeueLT Pro 65 Md" pitchFamily="34" charset="0"/>
              </a:rPr>
              <a:t>ASUS.</a:t>
            </a:r>
            <a:endParaRPr lang="zh-TW" altLang="en-US" sz="650" dirty="0">
              <a:solidFill>
                <a:prstClr val="white"/>
              </a:solidFill>
              <a:latin typeface="HelveticaNeueLT Pro 65 Md" pitchFamily="34" charset="0"/>
            </a:endParaRPr>
          </a:p>
        </p:txBody>
      </p:sp>
      <p:pic>
        <p:nvPicPr>
          <p:cNvPr id="4" name="Picture 3" descr="O:\BVC_2012\2012_Asus Design Story Styleguide\ZENBOOK\Images\ASUS logo_white.png"/>
          <p:cNvPicPr>
            <a:picLocks noChangeAspect="1" noChangeArrowheads="1"/>
          </p:cNvPicPr>
          <p:nvPr userDrawn="1"/>
        </p:nvPicPr>
        <p:blipFill>
          <a:blip r:embed="rId4" cstate="screen">
            <a:lum bright="-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000" y="180657"/>
            <a:ext cx="1008000" cy="2096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495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 noChangeAspect="1"/>
          </p:cNvGraphicFramePr>
          <p:nvPr userDrawn="1"/>
        </p:nvGraphicFramePr>
        <p:xfrm>
          <a:off x="0" y="-7938"/>
          <a:ext cx="9144000" cy="687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Image" r:id="rId5" imgW="9143244" imgH="6875720" progId="">
                  <p:embed/>
                </p:oleObj>
              </mc:Choice>
              <mc:Fallback>
                <p:oleObj name="Image" r:id="rId5" imgW="9143244" imgH="6875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7938"/>
                        <a:ext cx="9144000" cy="687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>
            <a:spLocks noChangeArrowheads="1"/>
          </p:cNvSpPr>
          <p:nvPr userDrawn="1"/>
        </p:nvSpPr>
        <p:spPr bwMode="auto">
          <a:xfrm>
            <a:off x="0" y="6611939"/>
            <a:ext cx="9144000" cy="19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8" rIns="91414" bIns="4570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650" b="1" dirty="0">
                <a:solidFill>
                  <a:prstClr val="white"/>
                </a:solidFill>
                <a:latin typeface="HelveticaNeueLT Pro 65 Md" pitchFamily="34" charset="0"/>
              </a:rPr>
              <a:t>CONFIDENTIAL: </a:t>
            </a:r>
            <a:r>
              <a:rPr lang="en-US" altLang="zh-TW" sz="650" b="1" dirty="0" smtClean="0">
                <a:solidFill>
                  <a:prstClr val="white"/>
                </a:solidFill>
                <a:latin typeface="HelveticaNeueLT Pro 65 Md" pitchFamily="34" charset="0"/>
              </a:rPr>
              <a:t> </a:t>
            </a:r>
            <a:r>
              <a:rPr lang="en-US" altLang="zh-TW" sz="650" dirty="0" smtClean="0">
                <a:solidFill>
                  <a:prstClr val="white"/>
                </a:solidFill>
                <a:latin typeface="HelveticaNeueLT Pro 65 Md" pitchFamily="34" charset="0"/>
              </a:rPr>
              <a:t>ALL </a:t>
            </a:r>
            <a:r>
              <a:rPr lang="en-US" altLang="zh-TW" sz="650" dirty="0">
                <a:solidFill>
                  <a:prstClr val="white"/>
                </a:solidFill>
                <a:latin typeface="HelveticaNeueLT Pro 65 Md" pitchFamily="34" charset="0"/>
              </a:rPr>
              <a:t>MATERIALS APPEARING IN THIS PRESENTATION MAY NOT BE RELEASED OR REPRODUCED WITHOUT PRIOR EMAIL PERMISSION FROM </a:t>
            </a:r>
            <a:r>
              <a:rPr lang="en-US" altLang="zh-TW" sz="650" dirty="0" smtClean="0">
                <a:solidFill>
                  <a:prstClr val="white"/>
                </a:solidFill>
                <a:latin typeface="HelveticaNeueLT Pro 65 Md" pitchFamily="34" charset="0"/>
              </a:rPr>
              <a:t>ASUS.</a:t>
            </a:r>
            <a:endParaRPr lang="zh-TW" altLang="en-US" sz="650" dirty="0">
              <a:solidFill>
                <a:prstClr val="white"/>
              </a:solidFill>
              <a:latin typeface="HelveticaNeueLT Pro 65 Md" pitchFamily="34" charset="0"/>
            </a:endParaRPr>
          </a:p>
        </p:txBody>
      </p:sp>
      <p:cxnSp>
        <p:nvCxnSpPr>
          <p:cNvPr id="9" name="直線接點 8"/>
          <p:cNvCxnSpPr/>
          <p:nvPr userDrawn="1"/>
        </p:nvCxnSpPr>
        <p:spPr>
          <a:xfrm>
            <a:off x="180000" y="485381"/>
            <a:ext cx="8784000" cy="1588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O:\BVC_2012\2012_Asus Design Story Styleguide\ZENBOOK\Images\ASUS logo_white.png"/>
          <p:cNvPicPr>
            <a:picLocks noChangeAspect="1" noChangeArrowheads="1"/>
          </p:cNvPicPr>
          <p:nvPr userDrawn="1"/>
        </p:nvPicPr>
        <p:blipFill>
          <a:blip r:embed="rId7" cstate="screen">
            <a:lum bright="-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000" y="180657"/>
            <a:ext cx="1008000" cy="209622"/>
          </a:xfrm>
          <a:prstGeom prst="rect">
            <a:avLst/>
          </a:prstGeom>
          <a:noFill/>
        </p:spPr>
      </p:pic>
      <p:pic>
        <p:nvPicPr>
          <p:cNvPr id="13" name="Picture 2" descr="O:\BVC_2012\2012_Asus Design Story Styleguide\Transformer AiO\2_Design Story Styleguide\TF AiO Logo\Logo_white.png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00" y="222381"/>
            <a:ext cx="2032839" cy="18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30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us.com/microsite/demo/default.htm" TargetMode="Externa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0000" y="2380222"/>
            <a:ext cx="8784000" cy="2143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80000" y="2348880"/>
            <a:ext cx="367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chemeClr val="bg1">
                    <a:lumMod val="85000"/>
                  </a:schemeClr>
                </a:solidFill>
                <a:latin typeface="HelveticaNeueLT Pro 55 Roman" pitchFamily="34" charset="0"/>
              </a:rPr>
              <a:t>ASUS CENTER PRESENTS</a:t>
            </a:r>
            <a:endParaRPr lang="zh-TW" altLang="en-US" sz="1200" dirty="0">
              <a:solidFill>
                <a:schemeClr val="bg1">
                  <a:lumMod val="85000"/>
                </a:schemeClr>
              </a:solidFill>
              <a:latin typeface="HelveticaNeueLT Pro 55 Roman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9618" y="2608724"/>
            <a:ext cx="902438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500" dirty="0" smtClean="0">
                <a:solidFill>
                  <a:schemeClr val="bg1"/>
                </a:solidFill>
                <a:latin typeface="HelveticaNeueLT Pro 25 UltLt" pitchFamily="34" charset="0"/>
              </a:rPr>
              <a:t>ASUS TRANSFORMER </a:t>
            </a:r>
            <a:r>
              <a:rPr lang="en-US" altLang="zh-TW" sz="5500" dirty="0" err="1" smtClean="0">
                <a:solidFill>
                  <a:schemeClr val="bg1"/>
                </a:solidFill>
                <a:latin typeface="HelveticaNeueLT Pro 25 UltLt" pitchFamily="34" charset="0"/>
              </a:rPr>
              <a:t>AiO</a:t>
            </a:r>
            <a:endParaRPr lang="zh-TW" altLang="en-US" sz="5500" baseline="30000" dirty="0">
              <a:solidFill>
                <a:schemeClr val="bg1"/>
              </a:solidFill>
              <a:latin typeface="HelveticaNeueLT Pro 25 UltLt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9618" y="3280337"/>
            <a:ext cx="902438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500" dirty="0">
                <a:solidFill>
                  <a:schemeClr val="bg1"/>
                </a:solidFill>
                <a:latin typeface="HelveticaNeueLT Pro 25 UltLt" pitchFamily="34" charset="0"/>
              </a:rPr>
              <a:t>Demo App</a:t>
            </a:r>
            <a:endParaRPr lang="zh-TW" altLang="en-US" sz="5500" dirty="0">
              <a:solidFill>
                <a:schemeClr val="bg1"/>
              </a:solidFill>
              <a:latin typeface="HelveticaNeueLT Pro 25 UltLt" pitchFamily="34" charset="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180000" y="2682005"/>
            <a:ext cx="8784000" cy="158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群組 8"/>
          <p:cNvGrpSpPr/>
          <p:nvPr/>
        </p:nvGrpSpPr>
        <p:grpSpPr>
          <a:xfrm>
            <a:off x="119618" y="4150815"/>
            <a:ext cx="8844382" cy="286116"/>
            <a:chOff x="119618" y="4196945"/>
            <a:chExt cx="8844382" cy="286116"/>
          </a:xfrm>
        </p:grpSpPr>
        <p:cxnSp>
          <p:nvCxnSpPr>
            <p:cNvPr id="7" name="直線接點 6"/>
            <p:cNvCxnSpPr/>
            <p:nvPr/>
          </p:nvCxnSpPr>
          <p:spPr>
            <a:xfrm>
              <a:off x="180000" y="4196945"/>
              <a:ext cx="8784000" cy="1588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字方塊 33"/>
            <p:cNvSpPr txBox="1">
              <a:spLocks noChangeArrowheads="1"/>
            </p:cNvSpPr>
            <p:nvPr/>
          </p:nvSpPr>
          <p:spPr bwMode="auto">
            <a:xfrm>
              <a:off x="119618" y="4236840"/>
              <a:ext cx="51004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000" dirty="0" smtClean="0">
                  <a:solidFill>
                    <a:srgbClr val="DDDDDD"/>
                  </a:solidFill>
                  <a:latin typeface="HelveticaNeueLT Pro 55 Roman" pitchFamily="34" charset="0"/>
                </a:rPr>
                <a:t>Prepared by ASUS   |  2013. 06.14</a:t>
              </a:r>
              <a:endParaRPr lang="en-US" altLang="zh-TW" sz="1000" dirty="0">
                <a:solidFill>
                  <a:srgbClr val="DDDDDD"/>
                </a:solidFill>
                <a:latin typeface="HelveticaNeueLT Pro 55 Roman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7"/>
          <p:cNvSpPr txBox="1">
            <a:spLocks noChangeArrowheads="1"/>
          </p:cNvSpPr>
          <p:nvPr/>
        </p:nvSpPr>
        <p:spPr bwMode="auto">
          <a:xfrm>
            <a:off x="2227302" y="222753"/>
            <a:ext cx="46129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000" dirty="0" smtClean="0">
                <a:solidFill>
                  <a:schemeClr val="bg1"/>
                </a:solidFill>
                <a:latin typeface="HelveticaNeueLT Pro 55 Roman" pitchFamily="34" charset="0"/>
                <a:cs typeface="Arial" pitchFamily="34" charset="0"/>
              </a:rPr>
              <a:t>Active Demo APP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649388" y="764704"/>
            <a:ext cx="6667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bg1"/>
                </a:solidFill>
                <a:latin typeface="HelveticaNeueLT Pro 35 Th" pitchFamily="34" charset="0"/>
              </a:rPr>
              <a:t>Step2:</a:t>
            </a:r>
            <a:r>
              <a:rPr lang="en-US" altLang="zh-TW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Pro 35 Th" pitchFamily="34" charset="0"/>
              </a:rPr>
              <a:t> </a:t>
            </a:r>
            <a:r>
              <a:rPr lang="en-US" altLang="zh-TW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Pro 35 Th" pitchFamily="34" charset="0"/>
              </a:rPr>
              <a:t>Install the Demo </a:t>
            </a:r>
            <a:r>
              <a:rPr lang="en-US" altLang="zh-TW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Pro 35 Th" pitchFamily="34" charset="0"/>
              </a:rPr>
              <a:t>App</a:t>
            </a:r>
            <a:endParaRPr lang="zh-TW" altLang="en-US" sz="2400" dirty="0">
              <a:solidFill>
                <a:schemeClr val="accent5">
                  <a:lumMod val="60000"/>
                  <a:lumOff val="40000"/>
                </a:schemeClr>
              </a:solidFill>
              <a:latin typeface="HelveticaNeueLT Pro 35 Th" pitchFamily="34" charset="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1017375" y="1416992"/>
            <a:ext cx="468000" cy="468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chemeClr val="bg1"/>
                </a:solidFill>
              </a:rPr>
              <a:t>2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97274" y="1412776"/>
            <a:ext cx="4802918" cy="414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sz="1600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Open the folder and </a:t>
            </a:r>
            <a:r>
              <a:rPr lang="en-US" altLang="zh-TW" sz="1600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double-click “</a:t>
            </a:r>
            <a:r>
              <a:rPr lang="en-US" altLang="zh-TW" sz="1600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Setup” </a:t>
            </a:r>
            <a:r>
              <a:rPr lang="en-US" altLang="zh-TW" sz="1600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to </a:t>
            </a:r>
            <a:r>
              <a:rPr lang="en-US" altLang="zh-TW" sz="1600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install</a:t>
            </a:r>
            <a:endParaRPr lang="en-US" altLang="zh-TW" sz="1600" dirty="0">
              <a:solidFill>
                <a:schemeClr val="bg1"/>
              </a:solidFill>
              <a:latin typeface="HelveticaNeueLT Pro 55 Roman" pitchFamily="34" charset="0"/>
              <a:ea typeface="新細明體" pitchFamily="18" charset="-12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33653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094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7"/>
          <p:cNvSpPr txBox="1">
            <a:spLocks noChangeArrowheads="1"/>
          </p:cNvSpPr>
          <p:nvPr/>
        </p:nvSpPr>
        <p:spPr bwMode="auto">
          <a:xfrm>
            <a:off x="2227302" y="222753"/>
            <a:ext cx="46129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000" dirty="0" smtClean="0">
                <a:solidFill>
                  <a:schemeClr val="bg1"/>
                </a:solidFill>
                <a:latin typeface="HelveticaNeueLT Pro 55 Roman" pitchFamily="34" charset="0"/>
                <a:cs typeface="Arial" pitchFamily="34" charset="0"/>
              </a:rPr>
              <a:t>Active Demo APP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683568" y="112474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649388" y="1457516"/>
            <a:ext cx="5874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bg1"/>
                </a:solidFill>
                <a:latin typeface="HelveticaNeueLT Pro 35 Th" pitchFamily="34" charset="0"/>
              </a:rPr>
              <a:t>Step2:</a:t>
            </a:r>
            <a:r>
              <a:rPr lang="en-US" altLang="zh-TW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Pro 35 Th" pitchFamily="34" charset="0"/>
              </a:rPr>
              <a:t> </a:t>
            </a:r>
            <a:r>
              <a:rPr lang="en-US" altLang="zh-TW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Pro 35 Th" pitchFamily="34" charset="0"/>
              </a:rPr>
              <a:t>Install the Demo App</a:t>
            </a:r>
            <a:endParaRPr lang="zh-TW" altLang="en-US" sz="2400" dirty="0">
              <a:solidFill>
                <a:schemeClr val="accent5">
                  <a:lumMod val="60000"/>
                  <a:lumOff val="40000"/>
                </a:schemeClr>
              </a:solidFill>
              <a:latin typeface="HelveticaNeueLT Pro 35 Th" pitchFamily="34" charset="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91680" y="2024896"/>
            <a:ext cx="468000" cy="468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chemeClr val="bg1"/>
                </a:solidFill>
              </a:rPr>
              <a:t>3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71578" y="2020680"/>
            <a:ext cx="50987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sz="1600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Press “Finish</a:t>
            </a:r>
            <a:r>
              <a:rPr lang="en-US" altLang="zh-TW" sz="1600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” when the installation is finished.</a:t>
            </a:r>
            <a:endParaRPr lang="en-US" altLang="zh-TW" sz="1600" dirty="0">
              <a:solidFill>
                <a:schemeClr val="bg1"/>
              </a:solidFill>
              <a:latin typeface="HelveticaNeueLT Pro 55 Roman" pitchFamily="34" charset="0"/>
              <a:ea typeface="新細明體" pitchFamily="18" charset="-12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4" y="2871106"/>
            <a:ext cx="4128355" cy="294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896" y="2871106"/>
            <a:ext cx="4038600" cy="285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向下箭號 9"/>
          <p:cNvSpPr/>
          <p:nvPr/>
        </p:nvSpPr>
        <p:spPr>
          <a:xfrm rot="16200000">
            <a:off x="4407662" y="4035526"/>
            <a:ext cx="504000" cy="612000"/>
          </a:xfrm>
          <a:prstGeom prst="downArrow">
            <a:avLst>
              <a:gd name="adj1" fmla="val 50000"/>
              <a:gd name="adj2" fmla="val 53094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40000"/>
                </a:schemeClr>
              </a:gs>
              <a:gs pos="100000">
                <a:schemeClr val="bg1">
                  <a:lumMod val="85000"/>
                  <a:alpha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2459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7"/>
          <p:cNvSpPr txBox="1">
            <a:spLocks noChangeArrowheads="1"/>
          </p:cNvSpPr>
          <p:nvPr/>
        </p:nvSpPr>
        <p:spPr bwMode="auto">
          <a:xfrm>
            <a:off x="2227302" y="222753"/>
            <a:ext cx="46129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000" dirty="0" smtClean="0">
                <a:solidFill>
                  <a:schemeClr val="bg1"/>
                </a:solidFill>
                <a:latin typeface="HelveticaNeueLT Pro 55 Roman" pitchFamily="34" charset="0"/>
                <a:cs typeface="Arial" pitchFamily="34" charset="0"/>
              </a:rPr>
              <a:t>Active Demo APP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683568" y="184482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259632" y="1340768"/>
            <a:ext cx="6811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bg1"/>
                </a:solidFill>
                <a:latin typeface="HelveticaNeueLT Pro 35 Th" pitchFamily="34" charset="0"/>
              </a:rPr>
              <a:t>Step3:</a:t>
            </a:r>
            <a:r>
              <a:rPr lang="en-US" altLang="zh-TW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Pro 35 Th" pitchFamily="34" charset="0"/>
              </a:rPr>
              <a:t> Go to the Start Screen and Click the Tile</a:t>
            </a:r>
            <a:endParaRPr lang="zh-TW" altLang="en-US" sz="2400" dirty="0">
              <a:solidFill>
                <a:schemeClr val="accent5">
                  <a:lumMod val="60000"/>
                  <a:lumOff val="40000"/>
                </a:schemeClr>
              </a:solidFill>
              <a:latin typeface="HelveticaNeueLT Pro 35 Th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029490"/>
            <a:ext cx="4824536" cy="348572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176" y="2564904"/>
            <a:ext cx="3419872" cy="1923678"/>
          </a:xfrm>
          <a:prstGeom prst="rect">
            <a:avLst/>
          </a:prstGeom>
        </p:spPr>
      </p:pic>
      <p:cxnSp>
        <p:nvCxnSpPr>
          <p:cNvPr id="9" name="直線接點 8"/>
          <p:cNvCxnSpPr>
            <a:stCxn id="10" idx="6"/>
            <a:endCxn id="17" idx="2"/>
          </p:cNvCxnSpPr>
          <p:nvPr/>
        </p:nvCxnSpPr>
        <p:spPr>
          <a:xfrm>
            <a:off x="4461769" y="3068960"/>
            <a:ext cx="1118343" cy="231263"/>
          </a:xfrm>
          <a:prstGeom prst="line">
            <a:avLst/>
          </a:prstGeom>
          <a:ln w="19050">
            <a:solidFill>
              <a:srgbClr val="10E0F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橢圓 9"/>
          <p:cNvSpPr/>
          <p:nvPr/>
        </p:nvSpPr>
        <p:spPr>
          <a:xfrm>
            <a:off x="3563888" y="2636912"/>
            <a:ext cx="897881" cy="864096"/>
          </a:xfrm>
          <a:prstGeom prst="ellipse">
            <a:avLst/>
          </a:prstGeom>
          <a:noFill/>
          <a:ln w="19050">
            <a:solidFill>
              <a:srgbClr val="10E0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8190" y="1904175"/>
            <a:ext cx="2844163" cy="2792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橢圓 16"/>
          <p:cNvSpPr/>
          <p:nvPr/>
        </p:nvSpPr>
        <p:spPr>
          <a:xfrm>
            <a:off x="5580112" y="1904175"/>
            <a:ext cx="2859144" cy="2792095"/>
          </a:xfrm>
          <a:prstGeom prst="ellipse">
            <a:avLst/>
          </a:prstGeom>
          <a:noFill/>
          <a:ln w="19050">
            <a:solidFill>
              <a:srgbClr val="10E0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9889" y="4365104"/>
            <a:ext cx="1368152" cy="1379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391" y="3462001"/>
            <a:ext cx="764034" cy="77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04152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7"/>
          <p:cNvSpPr txBox="1">
            <a:spLocks noChangeArrowheads="1"/>
          </p:cNvSpPr>
          <p:nvPr/>
        </p:nvSpPr>
        <p:spPr bwMode="auto">
          <a:xfrm>
            <a:off x="2227302" y="222753"/>
            <a:ext cx="46129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000" dirty="0" smtClean="0">
                <a:solidFill>
                  <a:schemeClr val="bg1"/>
                </a:solidFill>
                <a:latin typeface="HelveticaNeueLT Pro 55 Roman" pitchFamily="34" charset="0"/>
                <a:cs typeface="Arial" pitchFamily="34" charset="0"/>
              </a:rPr>
              <a:t>Active Demo APP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683568" y="184482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987824" y="1383159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bg1"/>
                </a:solidFill>
                <a:latin typeface="HelveticaNeueLT Pro 35 Th" pitchFamily="34" charset="0"/>
              </a:rPr>
              <a:t>Step4:</a:t>
            </a:r>
            <a:r>
              <a:rPr lang="en-US" altLang="zh-TW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Pro 35 Th" pitchFamily="34" charset="0"/>
              </a:rPr>
              <a:t> Start the Demo.</a:t>
            </a:r>
            <a:endParaRPr lang="zh-TW" altLang="en-US" sz="2400" dirty="0">
              <a:solidFill>
                <a:schemeClr val="accent5">
                  <a:lumMod val="60000"/>
                  <a:lumOff val="40000"/>
                </a:schemeClr>
              </a:solidFill>
              <a:latin typeface="HelveticaNeueLT Pro 35 Th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916832"/>
            <a:ext cx="5688632" cy="411003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2564904"/>
            <a:ext cx="409811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51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/>
        </p:nvSpPr>
        <p:spPr>
          <a:xfrm>
            <a:off x="119618" y="2900138"/>
            <a:ext cx="9024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defRPr/>
            </a:pPr>
            <a:r>
              <a:rPr lang="en-US" altLang="zh-TW" sz="4800" dirty="0">
                <a:solidFill>
                  <a:schemeClr val="bg1"/>
                </a:solidFill>
                <a:latin typeface="HelveticaNeueLT Pro 25 UltLt" pitchFamily="34" charset="0"/>
              </a:rPr>
              <a:t>Demo App Content</a:t>
            </a:r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  <a:latin typeface="HelveticaNeueLT Pro 25 UltLt" pitchFamily="34" charset="0"/>
              <a:cs typeface="Arial" pitchFamily="34" charset="0"/>
            </a:endParaRPr>
          </a:p>
        </p:txBody>
      </p:sp>
      <p:cxnSp>
        <p:nvCxnSpPr>
          <p:cNvPr id="15" name="直線接點 14"/>
          <p:cNvCxnSpPr/>
          <p:nvPr/>
        </p:nvCxnSpPr>
        <p:spPr>
          <a:xfrm>
            <a:off x="180000" y="2956167"/>
            <a:ext cx="8784000" cy="158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80000" y="3692441"/>
            <a:ext cx="8784000" cy="158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O:\BVC_2012\2012_Asus Design Story Styleguide\Transformer AiO\2_Design Story Styleguide\TF AiO Logo\Logo_whit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00" y="2667996"/>
            <a:ext cx="2032839" cy="18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869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7"/>
          <p:cNvSpPr txBox="1">
            <a:spLocks noChangeArrowheads="1"/>
          </p:cNvSpPr>
          <p:nvPr/>
        </p:nvSpPr>
        <p:spPr bwMode="auto">
          <a:xfrm>
            <a:off x="2227302" y="222753"/>
            <a:ext cx="46129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000" dirty="0" smtClean="0">
                <a:solidFill>
                  <a:schemeClr val="bg1"/>
                </a:solidFill>
                <a:latin typeface="HelveticaNeueLT Pro 55 Roman" pitchFamily="34" charset="0"/>
                <a:cs typeface="Arial" pitchFamily="34" charset="0"/>
              </a:rPr>
              <a:t>Demo APP Content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683568" y="184482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836712"/>
            <a:ext cx="3096344" cy="1740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文字方塊 6"/>
          <p:cNvSpPr txBox="1"/>
          <p:nvPr/>
        </p:nvSpPr>
        <p:spPr>
          <a:xfrm>
            <a:off x="3779912" y="1268760"/>
            <a:ext cx="5364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bg1"/>
                </a:solidFill>
                <a:latin typeface="HelveticaNeueLT Pro 35 Th" pitchFamily="34" charset="0"/>
              </a:rPr>
              <a:t>Experience</a:t>
            </a:r>
            <a:r>
              <a:rPr lang="en-US" altLang="zh-TW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Pro 35 Th" pitchFamily="34" charset="0"/>
              </a:rPr>
              <a:t> </a:t>
            </a:r>
          </a:p>
          <a:p>
            <a:r>
              <a:rPr lang="en-US" altLang="zh-TW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Pro 35 Th" pitchFamily="34" charset="0"/>
              </a:rPr>
              <a:t>(Default Page; Refresh automatically after 30sec of  idle time. )</a:t>
            </a:r>
            <a:endParaRPr lang="en-US" altLang="zh-TW" sz="2400" dirty="0" smtClean="0">
              <a:solidFill>
                <a:schemeClr val="accent5">
                  <a:lumMod val="60000"/>
                  <a:lumOff val="40000"/>
                </a:schemeClr>
              </a:solidFill>
              <a:latin typeface="HelveticaNeueLT Pro 35 Th" pitchFamily="34" charset="0"/>
            </a:endParaRPr>
          </a:p>
        </p:txBody>
      </p:sp>
      <p:pic>
        <p:nvPicPr>
          <p:cNvPr id="2" name="圖片 1" descr="Adobe Flash Player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52" y="2780928"/>
            <a:ext cx="3095836" cy="174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圖片 3" descr="Adobe Flash Player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87" y="4713016"/>
            <a:ext cx="3093901" cy="174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文字方塊 8"/>
          <p:cNvSpPr txBox="1"/>
          <p:nvPr/>
        </p:nvSpPr>
        <p:spPr>
          <a:xfrm>
            <a:off x="3851920" y="3205425"/>
            <a:ext cx="5040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bg1"/>
                </a:solidFill>
                <a:latin typeface="HelveticaNeueLT Pro 35 Th" pitchFamily="34" charset="0"/>
              </a:rPr>
              <a:t>Overview</a:t>
            </a:r>
          </a:p>
          <a:p>
            <a:r>
              <a:rPr lang="en-US" altLang="zh-TW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Pro 35 Th" pitchFamily="34" charset="0"/>
              </a:rPr>
              <a:t>(Redirect to Experience page automatically </a:t>
            </a:r>
            <a:r>
              <a:rPr lang="en-US" altLang="zh-TW" dirty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Pro 35 Th" pitchFamily="34" charset="0"/>
              </a:rPr>
              <a:t>after 30sec of  idle time..)</a:t>
            </a:r>
            <a:endParaRPr lang="en-US" altLang="zh-TW" dirty="0" smtClean="0">
              <a:solidFill>
                <a:schemeClr val="accent5">
                  <a:lumMod val="60000"/>
                  <a:lumOff val="40000"/>
                </a:schemeClr>
              </a:solidFill>
              <a:latin typeface="HelveticaNeueLT Pro 35 Th" pitchFamily="34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923928" y="5149641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bg1"/>
                </a:solidFill>
                <a:latin typeface="HelveticaNeueLT Pro 35 Th" pitchFamily="34" charset="0"/>
              </a:rPr>
              <a:t>Video</a:t>
            </a:r>
          </a:p>
          <a:p>
            <a:r>
              <a:rPr lang="en-US" altLang="zh-TW" dirty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Pro 35 Th" pitchFamily="34" charset="0"/>
              </a:rPr>
              <a:t>(Redirect to Experience </a:t>
            </a:r>
            <a:r>
              <a:rPr lang="en-US" altLang="zh-TW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Pro 35 Th" pitchFamily="34" charset="0"/>
              </a:rPr>
              <a:t>page automatically </a:t>
            </a:r>
            <a:r>
              <a:rPr lang="en-US" altLang="zh-TW" dirty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Pro 35 Th" pitchFamily="34" charset="0"/>
              </a:rPr>
              <a:t>after 30sec of  idle time..)</a:t>
            </a:r>
          </a:p>
        </p:txBody>
      </p:sp>
    </p:spTree>
    <p:extLst>
      <p:ext uri="{BB962C8B-B14F-4D97-AF65-F5344CB8AC3E}">
        <p14:creationId xmlns:p14="http://schemas.microsoft.com/office/powerpoint/2010/main" val="36652491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7"/>
          <p:cNvSpPr txBox="1">
            <a:spLocks noChangeArrowheads="1"/>
          </p:cNvSpPr>
          <p:nvPr/>
        </p:nvSpPr>
        <p:spPr bwMode="auto">
          <a:xfrm>
            <a:off x="2227302" y="222753"/>
            <a:ext cx="46129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000" dirty="0" smtClean="0">
                <a:solidFill>
                  <a:schemeClr val="bg1"/>
                </a:solidFill>
                <a:latin typeface="HelveticaNeueLT Pro 55 Roman" pitchFamily="34" charset="0"/>
                <a:cs typeface="Arial" pitchFamily="34" charset="0"/>
              </a:rPr>
              <a:t>Demo APP Content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683568" y="184482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0" y="2564904"/>
            <a:ext cx="2952682" cy="1660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 descr="Adobe Flash Player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881" y="2569929"/>
            <a:ext cx="2952328" cy="1660684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3491880" y="1444715"/>
            <a:ext cx="2716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  <a:latin typeface="HelveticaNeueLT Pro 35 Th" pitchFamily="34" charset="0"/>
              </a:rPr>
              <a:t>Experience</a:t>
            </a:r>
            <a:r>
              <a:rPr lang="en-US" altLang="zh-TW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Pro 35 Th" pitchFamily="34" charset="0"/>
              </a:rPr>
              <a:t> 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3635896" y="4308281"/>
            <a:ext cx="1957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Hint :</a:t>
            </a:r>
            <a:r>
              <a:rPr lang="en-US" altLang="zh-TW" sz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Click </a:t>
            </a:r>
            <a:r>
              <a:rPr lang="en-US" altLang="zh-TW" sz="1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OK</a:t>
            </a:r>
            <a:r>
              <a:rPr lang="en-US" altLang="zh-TW" sz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to hide 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1043608" y="4315890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Start the demo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6300192" y="4288740"/>
            <a:ext cx="282140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Click to show feature in details</a:t>
            </a:r>
          </a:p>
        </p:txBody>
      </p:sp>
      <p:pic>
        <p:nvPicPr>
          <p:cNvPr id="23" name="圖片 22" descr="Adobe Flash Player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096" y="2565988"/>
            <a:ext cx="2950400" cy="1659600"/>
          </a:xfrm>
          <a:prstGeom prst="rect">
            <a:avLst/>
          </a:prstGeom>
        </p:spPr>
      </p:pic>
      <p:sp>
        <p:nvSpPr>
          <p:cNvPr id="25" name="橢圓 24"/>
          <p:cNvSpPr/>
          <p:nvPr/>
        </p:nvSpPr>
        <p:spPr>
          <a:xfrm>
            <a:off x="7380312" y="2852936"/>
            <a:ext cx="687257" cy="663311"/>
          </a:xfrm>
          <a:prstGeom prst="ellipse">
            <a:avLst/>
          </a:prstGeom>
          <a:noFill/>
          <a:ln w="190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4274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7"/>
          <p:cNvSpPr txBox="1">
            <a:spLocks noChangeArrowheads="1"/>
          </p:cNvSpPr>
          <p:nvPr/>
        </p:nvSpPr>
        <p:spPr bwMode="auto">
          <a:xfrm>
            <a:off x="2227302" y="222753"/>
            <a:ext cx="46129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000" dirty="0" smtClean="0">
                <a:solidFill>
                  <a:schemeClr val="bg1"/>
                </a:solidFill>
                <a:latin typeface="HelveticaNeueLT Pro 55 Roman" pitchFamily="34" charset="0"/>
                <a:cs typeface="Arial" pitchFamily="34" charset="0"/>
              </a:rPr>
              <a:t>Demo APP Content</a:t>
            </a:r>
          </a:p>
        </p:txBody>
      </p:sp>
      <p:pic>
        <p:nvPicPr>
          <p:cNvPr id="2" name="圖片 1" descr="Adobe Flash Player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00" y="2636912"/>
            <a:ext cx="2950400" cy="1659600"/>
          </a:xfrm>
          <a:prstGeom prst="rect">
            <a:avLst/>
          </a:prstGeom>
        </p:spPr>
      </p:pic>
      <p:pic>
        <p:nvPicPr>
          <p:cNvPr id="4" name="圖片 3" descr="Adobe Flash Player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479" y="2638450"/>
            <a:ext cx="2950400" cy="1659600"/>
          </a:xfrm>
          <a:prstGeom prst="rect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179512" y="4351865"/>
            <a:ext cx="28214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Timeline: </a:t>
            </a:r>
            <a:r>
              <a:rPr lang="en-US" altLang="zh-TW" sz="13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Click the point to jump to each section directly.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3334767" y="4351865"/>
            <a:ext cx="2821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OS Switch: </a:t>
            </a:r>
            <a:r>
              <a:rPr lang="en-US" altLang="zh-TW" sz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Click the </a:t>
            </a:r>
            <a:r>
              <a:rPr lang="en-US" altLang="zh-TW" sz="1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Mode Key</a:t>
            </a:r>
            <a:r>
              <a:rPr lang="en-US" altLang="zh-TW" sz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to next section</a:t>
            </a:r>
          </a:p>
        </p:txBody>
      </p:sp>
      <p:pic>
        <p:nvPicPr>
          <p:cNvPr id="7" name="圖片 6" descr="Adobe Flash Player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768" y="2636912"/>
            <a:ext cx="2950400" cy="1659600"/>
          </a:xfrm>
          <a:prstGeom prst="rect">
            <a:avLst/>
          </a:prstGeom>
        </p:spPr>
      </p:pic>
      <p:sp>
        <p:nvSpPr>
          <p:cNvPr id="26" name="文字方塊 25"/>
          <p:cNvSpPr txBox="1"/>
          <p:nvPr/>
        </p:nvSpPr>
        <p:spPr>
          <a:xfrm>
            <a:off x="6503119" y="4351865"/>
            <a:ext cx="2821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OS Switch: </a:t>
            </a:r>
            <a:r>
              <a:rPr lang="en-US" altLang="zh-TW" sz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Click to back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3491880" y="1444715"/>
            <a:ext cx="2716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  <a:latin typeface="HelveticaNeueLT Pro 35 Th" pitchFamily="34" charset="0"/>
              </a:rPr>
              <a:t>Experience</a:t>
            </a:r>
            <a:r>
              <a:rPr lang="en-US" altLang="zh-TW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Pro 35 Th" pitchFamily="34" charset="0"/>
              </a:rPr>
              <a:t> </a:t>
            </a:r>
          </a:p>
        </p:txBody>
      </p:sp>
      <p:sp>
        <p:nvSpPr>
          <p:cNvPr id="29" name="橢圓 28"/>
          <p:cNvSpPr/>
          <p:nvPr/>
        </p:nvSpPr>
        <p:spPr>
          <a:xfrm>
            <a:off x="1184088" y="3784086"/>
            <a:ext cx="579600" cy="581018"/>
          </a:xfrm>
          <a:prstGeom prst="ellipse">
            <a:avLst/>
          </a:prstGeom>
          <a:noFill/>
          <a:ln w="190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99884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7"/>
          <p:cNvSpPr txBox="1">
            <a:spLocks noChangeArrowheads="1"/>
          </p:cNvSpPr>
          <p:nvPr/>
        </p:nvSpPr>
        <p:spPr bwMode="auto">
          <a:xfrm>
            <a:off x="2227302" y="222753"/>
            <a:ext cx="46129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000" dirty="0" smtClean="0">
                <a:solidFill>
                  <a:schemeClr val="bg1"/>
                </a:solidFill>
                <a:latin typeface="HelveticaNeueLT Pro 55 Roman" pitchFamily="34" charset="0"/>
                <a:cs typeface="Arial" pitchFamily="34" charset="0"/>
              </a:rPr>
              <a:t>Demo APP Content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683568" y="2825799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107504" y="434993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Hint :</a:t>
            </a:r>
            <a:r>
              <a:rPr lang="en-US" altLang="zh-TW" sz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Show </a:t>
            </a:r>
            <a:r>
              <a:rPr lang="en-US" altLang="zh-TW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automatically after </a:t>
            </a:r>
            <a:r>
              <a:rPr lang="en-US" altLang="zh-TW" sz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5sec  of idle time. Touch the screen to hide hint window.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6876256" y="4364164"/>
            <a:ext cx="19442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Redirect to start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3131840" y="434935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F</a:t>
            </a:r>
            <a:r>
              <a:rPr lang="en-US" altLang="zh-TW" sz="12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ilm section: </a:t>
            </a:r>
            <a:r>
              <a:rPr lang="en-US" altLang="zh-TW" sz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“Swiping” is not functional. 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3491880" y="1444715"/>
            <a:ext cx="2716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  <a:latin typeface="HelveticaNeueLT Pro 35 Th" pitchFamily="34" charset="0"/>
              </a:rPr>
              <a:t>Experience</a:t>
            </a:r>
            <a:r>
              <a:rPr lang="en-US" altLang="zh-TW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Pro 35 Th" pitchFamily="34" charset="0"/>
              </a:rPr>
              <a:t> </a:t>
            </a:r>
          </a:p>
        </p:txBody>
      </p:sp>
      <p:pic>
        <p:nvPicPr>
          <p:cNvPr id="20" name="圖片 19" descr="Adobe Flash Player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2636912"/>
            <a:ext cx="2950400" cy="1659600"/>
          </a:xfrm>
          <a:prstGeom prst="rect">
            <a:avLst/>
          </a:prstGeom>
        </p:spPr>
      </p:pic>
      <p:pic>
        <p:nvPicPr>
          <p:cNvPr id="8" name="圖片 7" descr="Adobe Flash Player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29" y="2636912"/>
            <a:ext cx="2950400" cy="1659600"/>
          </a:xfrm>
          <a:prstGeom prst="rect">
            <a:avLst/>
          </a:prstGeom>
        </p:spPr>
      </p:pic>
      <p:pic>
        <p:nvPicPr>
          <p:cNvPr id="12" name="圖片 11" descr="Adobe Flash Player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199" y="2648427"/>
            <a:ext cx="2950400" cy="16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47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7"/>
          <p:cNvSpPr txBox="1">
            <a:spLocks noChangeArrowheads="1"/>
          </p:cNvSpPr>
          <p:nvPr/>
        </p:nvSpPr>
        <p:spPr bwMode="auto">
          <a:xfrm>
            <a:off x="2227302" y="222753"/>
            <a:ext cx="46129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000" dirty="0" smtClean="0">
                <a:solidFill>
                  <a:schemeClr val="bg1"/>
                </a:solidFill>
                <a:latin typeface="HelveticaNeueLT Pro 55 Roman" pitchFamily="34" charset="0"/>
                <a:cs typeface="Arial" pitchFamily="34" charset="0"/>
              </a:rPr>
              <a:t>Demo APP Content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3419872" y="1444715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  <a:latin typeface="HelveticaNeueLT Pro 35 Th" pitchFamily="34" charset="0"/>
              </a:rPr>
              <a:t>Overview</a:t>
            </a:r>
            <a:endParaRPr lang="en-US" altLang="zh-TW" sz="3200" dirty="0" smtClean="0">
              <a:solidFill>
                <a:schemeClr val="accent5">
                  <a:lumMod val="60000"/>
                  <a:lumOff val="40000"/>
                </a:schemeClr>
              </a:solidFill>
              <a:latin typeface="HelveticaNeueLT Pro 35 Th" pitchFamily="34" charset="0"/>
            </a:endParaRPr>
          </a:p>
        </p:txBody>
      </p:sp>
      <p:pic>
        <p:nvPicPr>
          <p:cNvPr id="2" name="圖片 1" descr="Adobe Flash Player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2132856"/>
            <a:ext cx="5096531" cy="2866799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2011278" y="5085184"/>
            <a:ext cx="5225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1. Swipe to read content.</a:t>
            </a:r>
          </a:p>
          <a:p>
            <a:r>
              <a:rPr lang="en-US" altLang="zh-TW" sz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2. Redirect </a:t>
            </a:r>
            <a:r>
              <a:rPr lang="en-US" altLang="zh-TW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to Experience automatically after </a:t>
            </a:r>
            <a:r>
              <a:rPr lang="en-US" altLang="zh-TW" sz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30sec </a:t>
            </a:r>
            <a:r>
              <a:rPr lang="en-US" altLang="zh-TW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without any </a:t>
            </a:r>
            <a:r>
              <a:rPr lang="en-US" altLang="zh-TW" sz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action.</a:t>
            </a:r>
          </a:p>
        </p:txBody>
      </p:sp>
    </p:spTree>
    <p:extLst>
      <p:ext uri="{BB962C8B-B14F-4D97-AF65-F5344CB8AC3E}">
        <p14:creationId xmlns:p14="http://schemas.microsoft.com/office/powerpoint/2010/main" val="2808173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98352" y="548680"/>
            <a:ext cx="9024382" cy="4903688"/>
            <a:chOff x="98352" y="934761"/>
            <a:chExt cx="9024382" cy="4903688"/>
          </a:xfrm>
        </p:grpSpPr>
        <p:sp>
          <p:nvSpPr>
            <p:cNvPr id="10" name="矩形 9"/>
            <p:cNvSpPr/>
            <p:nvPr/>
          </p:nvSpPr>
          <p:spPr>
            <a:xfrm>
              <a:off x="180000" y="966103"/>
              <a:ext cx="8784000" cy="21431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80000" y="934761"/>
              <a:ext cx="36719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dirty="0" smtClean="0">
                  <a:solidFill>
                    <a:schemeClr val="bg1">
                      <a:lumMod val="85000"/>
                    </a:schemeClr>
                  </a:solidFill>
                  <a:latin typeface="HelveticaNeueLT Pro 55 Roman" pitchFamily="34" charset="0"/>
                </a:rPr>
                <a:t>CONTENTS</a:t>
              </a:r>
              <a:endParaRPr lang="zh-TW" altLang="en-US" sz="1200" dirty="0">
                <a:solidFill>
                  <a:schemeClr val="bg1">
                    <a:lumMod val="85000"/>
                  </a:schemeClr>
                </a:solidFill>
                <a:latin typeface="HelveticaNeueLT Pro 55 Roman" pitchFamily="34" charset="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98352" y="1465457"/>
              <a:ext cx="9024382" cy="4372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>
                <a:spcBef>
                  <a:spcPts val="1700"/>
                </a:spcBef>
              </a:pPr>
              <a:r>
                <a:rPr lang="en-US" altLang="zh-TW" sz="4000" dirty="0" smtClean="0">
                  <a:solidFill>
                    <a:schemeClr val="bg1"/>
                  </a:solidFill>
                  <a:latin typeface="HelveticaNeueLT Pro 25 UltLt" pitchFamily="34" charset="0"/>
                </a:rPr>
                <a:t>01. Timeline</a:t>
              </a:r>
            </a:p>
            <a:p>
              <a:pPr marL="742950" indent="-742950">
                <a:spcBef>
                  <a:spcPts val="1700"/>
                </a:spcBef>
              </a:pPr>
              <a:r>
                <a:rPr lang="en-US" altLang="zh-TW" sz="4000" dirty="0" smtClean="0">
                  <a:solidFill>
                    <a:schemeClr val="bg1"/>
                  </a:solidFill>
                  <a:latin typeface="HelveticaNeueLT Pro 25 UltLt" pitchFamily="34" charset="0"/>
                </a:rPr>
                <a:t>02. Demo App Introduction</a:t>
              </a:r>
            </a:p>
            <a:p>
              <a:pPr marL="742950" indent="-742950">
                <a:spcBef>
                  <a:spcPts val="1700"/>
                </a:spcBef>
              </a:pPr>
              <a:r>
                <a:rPr lang="en-US" altLang="zh-TW" sz="4000" dirty="0" smtClean="0">
                  <a:solidFill>
                    <a:schemeClr val="bg1"/>
                  </a:solidFill>
                  <a:latin typeface="HelveticaNeueLT Pro 25 UltLt" pitchFamily="34" charset="0"/>
                </a:rPr>
                <a:t>03. Active Demo </a:t>
              </a:r>
              <a:r>
                <a:rPr lang="en-US" altLang="zh-TW" sz="4000" dirty="0">
                  <a:solidFill>
                    <a:schemeClr val="bg1"/>
                  </a:solidFill>
                  <a:latin typeface="HelveticaNeueLT Pro 25 UltLt" pitchFamily="34" charset="0"/>
                </a:rPr>
                <a:t>App</a:t>
              </a:r>
              <a:endParaRPr lang="en-US" altLang="zh-TW" sz="4000" dirty="0" smtClean="0">
                <a:solidFill>
                  <a:schemeClr val="bg1"/>
                </a:solidFill>
                <a:latin typeface="HelveticaNeueLT Pro 25 UltLt" pitchFamily="34" charset="0"/>
              </a:endParaRPr>
            </a:p>
            <a:p>
              <a:pPr marL="742950" indent="-742950">
                <a:spcBef>
                  <a:spcPts val="1700"/>
                </a:spcBef>
              </a:pPr>
              <a:r>
                <a:rPr lang="en-US" altLang="zh-TW" sz="4000" dirty="0" smtClean="0">
                  <a:solidFill>
                    <a:schemeClr val="bg1"/>
                  </a:solidFill>
                  <a:latin typeface="HelveticaNeueLT Pro 25 UltLt" pitchFamily="34" charset="0"/>
                </a:rPr>
                <a:t>04. Demo </a:t>
              </a:r>
              <a:r>
                <a:rPr lang="en-US" altLang="zh-TW" sz="4000" dirty="0">
                  <a:solidFill>
                    <a:schemeClr val="bg1"/>
                  </a:solidFill>
                  <a:latin typeface="HelveticaNeueLT Pro 25 UltLt" pitchFamily="34" charset="0"/>
                </a:rPr>
                <a:t>App </a:t>
              </a:r>
              <a:r>
                <a:rPr lang="en-US" altLang="zh-TW" sz="4000" dirty="0" smtClean="0">
                  <a:solidFill>
                    <a:schemeClr val="bg1"/>
                  </a:solidFill>
                  <a:latin typeface="HelveticaNeueLT Pro 25 UltLt" pitchFamily="34" charset="0"/>
                </a:rPr>
                <a:t>Content </a:t>
              </a:r>
            </a:p>
            <a:p>
              <a:pPr marL="742950" indent="-742950">
                <a:spcBef>
                  <a:spcPts val="1700"/>
                </a:spcBef>
              </a:pPr>
              <a:r>
                <a:rPr lang="en-US" altLang="zh-TW" sz="4000" dirty="0" smtClean="0">
                  <a:solidFill>
                    <a:schemeClr val="bg1"/>
                  </a:solidFill>
                  <a:latin typeface="HelveticaNeueLT Pro 25 UltLt" pitchFamily="34" charset="0"/>
                </a:rPr>
                <a:t>05. FAQ</a:t>
              </a:r>
            </a:p>
            <a:p>
              <a:pPr marL="742950" indent="-742950">
                <a:spcBef>
                  <a:spcPts val="1700"/>
                </a:spcBef>
              </a:pPr>
              <a:endParaRPr lang="en-US" altLang="zh-TW" sz="1100" baseline="30000" dirty="0" smtClean="0">
                <a:solidFill>
                  <a:schemeClr val="bg1"/>
                </a:solidFill>
                <a:latin typeface="HelveticaNeueLT Pro 55 Roman" pitchFamily="34" charset="0"/>
              </a:endParaRPr>
            </a:p>
          </p:txBody>
        </p:sp>
        <p:cxnSp>
          <p:nvCxnSpPr>
            <p:cNvPr id="13" name="直線接點 12"/>
            <p:cNvCxnSpPr/>
            <p:nvPr/>
          </p:nvCxnSpPr>
          <p:spPr>
            <a:xfrm>
              <a:off x="180000" y="1267886"/>
              <a:ext cx="8784000" cy="1588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180000" y="5469677"/>
              <a:ext cx="8784000" cy="1588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7"/>
          <p:cNvSpPr txBox="1">
            <a:spLocks noChangeArrowheads="1"/>
          </p:cNvSpPr>
          <p:nvPr/>
        </p:nvSpPr>
        <p:spPr bwMode="auto">
          <a:xfrm>
            <a:off x="2227302" y="222753"/>
            <a:ext cx="46129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000" dirty="0" smtClean="0">
                <a:solidFill>
                  <a:schemeClr val="bg1"/>
                </a:solidFill>
                <a:latin typeface="HelveticaNeueLT Pro 55 Roman" pitchFamily="34" charset="0"/>
                <a:cs typeface="Arial" pitchFamily="34" charset="0"/>
              </a:rPr>
              <a:t>Demo APP Content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1921102" y="5085184"/>
            <a:ext cx="4864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zh-TW" sz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Click to choose video.</a:t>
            </a:r>
          </a:p>
          <a:p>
            <a:pPr marL="228600" indent="-228600">
              <a:buFontTx/>
              <a:buAutoNum type="arabicPeriod"/>
            </a:pPr>
            <a:r>
              <a:rPr lang="en-US" altLang="zh-TW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Redirect to Experience automatically after </a:t>
            </a:r>
            <a:r>
              <a:rPr lang="en-US" altLang="zh-TW" sz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30sec of idle time.</a:t>
            </a:r>
            <a:endParaRPr lang="en-US" altLang="zh-TW" sz="1200" dirty="0">
              <a:solidFill>
                <a:schemeClr val="accent5">
                  <a:lumMod val="60000"/>
                  <a:lumOff val="40000"/>
                </a:schemeClr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7" name="圖片 6" descr="Adobe Flash Player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6000" y="2138400"/>
            <a:ext cx="5094400" cy="28656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851920" y="1444715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chemeClr val="bg1"/>
                </a:solidFill>
                <a:latin typeface="HelveticaNeueLT Pro 35 Th" pitchFamily="34" charset="0"/>
              </a:rPr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1472191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7"/>
          <p:cNvSpPr txBox="1">
            <a:spLocks noChangeArrowheads="1"/>
          </p:cNvSpPr>
          <p:nvPr/>
        </p:nvSpPr>
        <p:spPr bwMode="auto">
          <a:xfrm>
            <a:off x="2227302" y="222753"/>
            <a:ext cx="46129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000" dirty="0" smtClean="0">
                <a:solidFill>
                  <a:schemeClr val="bg1"/>
                </a:solidFill>
                <a:latin typeface="HelveticaNeueLT Pro 55 Roman" pitchFamily="34" charset="0"/>
                <a:cs typeface="Arial" pitchFamily="34" charset="0"/>
              </a:rPr>
              <a:t>Demo APP Content</a:t>
            </a:r>
          </a:p>
        </p:txBody>
      </p:sp>
      <p:pic>
        <p:nvPicPr>
          <p:cNvPr id="10" name="圖片 9" descr="Adobe Flash Player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475" y="2139330"/>
            <a:ext cx="5094400" cy="28656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2187797" y="5744289"/>
            <a:ext cx="2096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Click to change video</a:t>
            </a:r>
          </a:p>
        </p:txBody>
      </p:sp>
      <p:sp>
        <p:nvSpPr>
          <p:cNvPr id="12" name="橢圓 11"/>
          <p:cNvSpPr/>
          <p:nvPr/>
        </p:nvSpPr>
        <p:spPr>
          <a:xfrm>
            <a:off x="3798869" y="4610447"/>
            <a:ext cx="537841" cy="519295"/>
          </a:xfrm>
          <a:prstGeom prst="ellipse">
            <a:avLst/>
          </a:prstGeom>
          <a:noFill/>
          <a:ln w="19050">
            <a:solidFill>
              <a:srgbClr val="10E0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5104631" y="4708764"/>
            <a:ext cx="367043" cy="366895"/>
          </a:xfrm>
          <a:prstGeom prst="ellipse">
            <a:avLst/>
          </a:prstGeom>
          <a:noFill/>
          <a:ln w="19050">
            <a:solidFill>
              <a:srgbClr val="10E0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/>
          <p:cNvCxnSpPr>
            <a:stCxn id="12" idx="3"/>
            <a:endCxn id="11" idx="0"/>
          </p:cNvCxnSpPr>
          <p:nvPr/>
        </p:nvCxnSpPr>
        <p:spPr>
          <a:xfrm flipH="1">
            <a:off x="3235883" y="5053693"/>
            <a:ext cx="641751" cy="690596"/>
          </a:xfrm>
          <a:prstGeom prst="line">
            <a:avLst/>
          </a:prstGeom>
          <a:ln w="19050">
            <a:solidFill>
              <a:srgbClr val="10E0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>
            <a:stCxn id="16" idx="4"/>
            <a:endCxn id="21" idx="0"/>
          </p:cNvCxnSpPr>
          <p:nvPr/>
        </p:nvCxnSpPr>
        <p:spPr>
          <a:xfrm flipH="1">
            <a:off x="5260046" y="5075659"/>
            <a:ext cx="28107" cy="236582"/>
          </a:xfrm>
          <a:prstGeom prst="line">
            <a:avLst/>
          </a:prstGeom>
          <a:ln w="19050">
            <a:solidFill>
              <a:srgbClr val="10E0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4211960" y="5312241"/>
            <a:ext cx="2096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Click or drag the timeline</a:t>
            </a:r>
          </a:p>
        </p:txBody>
      </p:sp>
      <p:cxnSp>
        <p:nvCxnSpPr>
          <p:cNvPr id="25" name="直線接點 24"/>
          <p:cNvCxnSpPr/>
          <p:nvPr/>
        </p:nvCxnSpPr>
        <p:spPr>
          <a:xfrm flipH="1" flipV="1">
            <a:off x="5702385" y="4890704"/>
            <a:ext cx="1047316" cy="698536"/>
          </a:xfrm>
          <a:prstGeom prst="line">
            <a:avLst/>
          </a:prstGeom>
          <a:ln w="19050">
            <a:solidFill>
              <a:srgbClr val="10E0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5716189" y="5589240"/>
            <a:ext cx="3248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The bar hide </a:t>
            </a:r>
            <a:r>
              <a:rPr lang="en-US" altLang="zh-TW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automatically after </a:t>
            </a:r>
            <a:r>
              <a:rPr lang="en-US" altLang="zh-TW" sz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5sec of idle time. Touch the screen to show again.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3851920" y="1444715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chemeClr val="bg1"/>
                </a:solidFill>
                <a:latin typeface="HelveticaNeueLT Pro 35 Th" pitchFamily="34" charset="0"/>
              </a:rPr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668662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/>
        </p:nvSpPr>
        <p:spPr>
          <a:xfrm>
            <a:off x="119618" y="2900138"/>
            <a:ext cx="9024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defRPr/>
            </a:pPr>
            <a:r>
              <a:rPr lang="en-US" altLang="zh-TW" sz="4800" dirty="0">
                <a:solidFill>
                  <a:schemeClr val="bg1"/>
                </a:solidFill>
                <a:latin typeface="HelveticaNeueLT Pro 25 UltLt" pitchFamily="34" charset="0"/>
              </a:rPr>
              <a:t>FAQ</a:t>
            </a:r>
          </a:p>
        </p:txBody>
      </p:sp>
      <p:cxnSp>
        <p:nvCxnSpPr>
          <p:cNvPr id="15" name="直線接點 14"/>
          <p:cNvCxnSpPr/>
          <p:nvPr/>
        </p:nvCxnSpPr>
        <p:spPr>
          <a:xfrm>
            <a:off x="180000" y="2956167"/>
            <a:ext cx="8784000" cy="158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80000" y="3692441"/>
            <a:ext cx="8784000" cy="158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O:\BVC_2012\2012_Asus Design Story Styleguide\Transformer AiO\2_Design Story Styleguide\TF AiO Logo\Logo_whit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00" y="2667996"/>
            <a:ext cx="2032839" cy="18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280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119618" y="767026"/>
            <a:ext cx="90243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dirty="0" smtClean="0">
                <a:solidFill>
                  <a:schemeClr val="bg1"/>
                </a:solidFill>
                <a:latin typeface="HelveticaNeueLT Pro 25 UltLt" pitchFamily="34" charset="0"/>
              </a:rPr>
              <a:t>FAQ</a:t>
            </a:r>
            <a:endParaRPr lang="zh-TW" altLang="en-US" sz="3600" dirty="0">
              <a:solidFill>
                <a:schemeClr val="bg1"/>
              </a:solidFill>
              <a:latin typeface="HelveticaNeueLT Pro 25 UltLt" pitchFamily="34" charset="0"/>
            </a:endParaRPr>
          </a:p>
        </p:txBody>
      </p:sp>
      <p:sp>
        <p:nvSpPr>
          <p:cNvPr id="12" name="內容版面配置區 2"/>
          <p:cNvSpPr>
            <a:spLocks/>
          </p:cNvSpPr>
          <p:nvPr/>
        </p:nvSpPr>
        <p:spPr bwMode="auto">
          <a:xfrm>
            <a:off x="162096" y="1632568"/>
            <a:ext cx="8796597" cy="546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kumimoji="1" lang="en-US" altLang="zh-TW" b="1" dirty="0">
                <a:solidFill>
                  <a:srgbClr val="FF3399"/>
                </a:solidFill>
                <a:latin typeface="HelveticaNeueLT Pro 55 Roman" pitchFamily="34" charset="0"/>
                <a:ea typeface="新細明體" pitchFamily="18" charset="-120"/>
              </a:rPr>
              <a:t>Q1. Will support for other </a:t>
            </a:r>
            <a:r>
              <a:rPr kumimoji="1" lang="en-US" altLang="zh-TW" b="1" dirty="0" smtClean="0">
                <a:solidFill>
                  <a:srgbClr val="FF3399"/>
                </a:solidFill>
                <a:latin typeface="HelveticaNeueLT Pro 55 Roman" pitchFamily="34" charset="0"/>
                <a:ea typeface="新細明體" pitchFamily="18" charset="-120"/>
              </a:rPr>
              <a:t>AiO PCs be </a:t>
            </a:r>
            <a:r>
              <a:rPr kumimoji="1" lang="en-US" altLang="zh-TW" b="1" dirty="0">
                <a:solidFill>
                  <a:srgbClr val="FF3399"/>
                </a:solidFill>
                <a:latin typeface="HelveticaNeueLT Pro 55 Roman" pitchFamily="34" charset="0"/>
                <a:ea typeface="新細明體" pitchFamily="18" charset="-120"/>
              </a:rPr>
              <a:t>added later? </a:t>
            </a:r>
            <a:endParaRPr kumimoji="1" lang="en-US" altLang="zh-TW" b="1" dirty="0" smtClean="0">
              <a:solidFill>
                <a:srgbClr val="FF3399"/>
              </a:solidFill>
              <a:latin typeface="HelveticaNeueLT Pro 55 Roman" pitchFamily="34" charset="0"/>
              <a:ea typeface="新細明體" pitchFamily="18" charset="-120"/>
            </a:endParaRP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AutoNum type="alphaUcPeriod"/>
            </a:pPr>
            <a:r>
              <a:rPr kumimoji="1" lang="en-US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BU / HQ MKT have collected the initial feedback regarding demo content / suggested models / execution from sales. Will update the plan and status in the near future.   </a:t>
            </a:r>
          </a:p>
          <a:p>
            <a:pPr marL="457200" indent="-457200" fontAlgn="base">
              <a:spcBef>
                <a:spcPts val="600"/>
              </a:spcBef>
              <a:spcAft>
                <a:spcPct val="0"/>
              </a:spcAft>
              <a:buAutoNum type="alphaUcPeriod"/>
            </a:pPr>
            <a:endParaRPr lang="en-US" sz="2400" dirty="0" smtClean="0">
              <a:solidFill>
                <a:schemeClr val="bg1"/>
              </a:solidFill>
              <a:latin typeface="HelveticaNeueLT Pro 55 Roman" pitchFamily="34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kumimoji="1" lang="en-US" altLang="zh-TW" b="1" dirty="0" smtClean="0">
                <a:solidFill>
                  <a:srgbClr val="FF3399"/>
                </a:solidFill>
                <a:latin typeface="HelveticaNeueLT Pro 55 Roman" pitchFamily="34" charset="0"/>
                <a:ea typeface="新細明體" pitchFamily="18" charset="-120"/>
              </a:rPr>
              <a:t>Q2. </a:t>
            </a:r>
            <a:r>
              <a:rPr kumimoji="1" lang="en-US" altLang="zh-TW" b="1" dirty="0">
                <a:solidFill>
                  <a:srgbClr val="FF3399"/>
                </a:solidFill>
                <a:latin typeface="HelveticaNeueLT Pro 55 Roman" pitchFamily="34" charset="0"/>
                <a:ea typeface="新細明體" pitchFamily="18" charset="-120"/>
              </a:rPr>
              <a:t>How many languages </a:t>
            </a:r>
            <a:r>
              <a:rPr kumimoji="1" lang="en-US" altLang="zh-TW" b="1" dirty="0" smtClean="0">
                <a:solidFill>
                  <a:srgbClr val="FF3399"/>
                </a:solidFill>
                <a:latin typeface="HelveticaNeueLT Pro 55 Roman" pitchFamily="34" charset="0"/>
                <a:ea typeface="新細明體" pitchFamily="18" charset="-120"/>
              </a:rPr>
              <a:t>will </a:t>
            </a:r>
            <a:r>
              <a:rPr kumimoji="1" lang="en-US" altLang="zh-TW" b="1" dirty="0">
                <a:solidFill>
                  <a:srgbClr val="FF3399"/>
                </a:solidFill>
                <a:latin typeface="HelveticaNeueLT Pro 55 Roman" pitchFamily="34" charset="0"/>
                <a:ea typeface="新細明體" pitchFamily="18" charset="-120"/>
              </a:rPr>
              <a:t>the app support?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AutoNum type="alphaUcPeriod"/>
            </a:pPr>
            <a:r>
              <a:rPr kumimoji="1" lang="en-US" altLang="zh-TW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Please pass your </a:t>
            </a:r>
            <a:r>
              <a:rPr kumimoji="1" lang="en-US" altLang="zh-TW" u="sng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request of language</a:t>
            </a:r>
            <a:r>
              <a:rPr kumimoji="1" lang="en-US" altLang="zh-TW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 </a:t>
            </a:r>
            <a:r>
              <a:rPr kumimoji="1" lang="en-US" altLang="zh-TW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to </a:t>
            </a:r>
            <a:r>
              <a:rPr kumimoji="1" lang="en-US" altLang="zh-TW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HQ MKT </a:t>
            </a:r>
            <a:r>
              <a:rPr kumimoji="1" lang="en-US" altLang="zh-TW" dirty="0" smtClean="0">
                <a:solidFill>
                  <a:srgbClr val="FFC000"/>
                </a:solidFill>
                <a:latin typeface="HelveticaNeueLT Pro 55 Roman" pitchFamily="34" charset="0"/>
                <a:ea typeface="新細明體" pitchFamily="18" charset="-120"/>
              </a:rPr>
              <a:t>by </a:t>
            </a:r>
            <a:r>
              <a:rPr kumimoji="1" lang="en-US" altLang="zh-TW" dirty="0" smtClean="0">
                <a:solidFill>
                  <a:srgbClr val="FFC000"/>
                </a:solidFill>
                <a:latin typeface="HelveticaNeueLT Pro 55 Roman" pitchFamily="34" charset="0"/>
                <a:ea typeface="新細明體" pitchFamily="18" charset="-120"/>
              </a:rPr>
              <a:t>Jun/E</a:t>
            </a:r>
            <a:r>
              <a:rPr kumimoji="1" lang="en-US" altLang="zh-TW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.  </a:t>
            </a:r>
            <a:r>
              <a:rPr kumimoji="1" lang="en-US" altLang="zh-TW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HQ MKT will further </a:t>
            </a:r>
            <a:r>
              <a:rPr kumimoji="1" lang="en-US" altLang="zh-TW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consolidate/evaluate </a:t>
            </a:r>
            <a:r>
              <a:rPr kumimoji="1" lang="en-US" altLang="zh-TW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the requests and release the multi-language implementation plan.</a:t>
            </a:r>
            <a:endParaRPr kumimoji="1" lang="en-US" altLang="zh-TW" dirty="0">
              <a:solidFill>
                <a:schemeClr val="bg1"/>
              </a:solidFill>
              <a:latin typeface="HelveticaNeueLT Pro 55 Roman" pitchFamily="34" charset="0"/>
              <a:ea typeface="新細明體" pitchFamily="18" charset="-120"/>
            </a:endParaRPr>
          </a:p>
          <a:p>
            <a:endParaRPr lang="en-US" sz="2400" dirty="0">
              <a:solidFill>
                <a:schemeClr val="bg1"/>
              </a:solidFill>
              <a:latin typeface="HelveticaNeueLT Pro 55 Roman" pitchFamily="34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kumimoji="1" lang="en-US" altLang="zh-TW" b="1" dirty="0" smtClean="0">
                <a:solidFill>
                  <a:srgbClr val="FF3399"/>
                </a:solidFill>
                <a:latin typeface="HelveticaNeueLT Pro 55 Roman" pitchFamily="34" charset="0"/>
                <a:ea typeface="新細明體" pitchFamily="18" charset="-120"/>
              </a:rPr>
              <a:t>Q3. </a:t>
            </a:r>
            <a:r>
              <a:rPr kumimoji="1" lang="en-US" altLang="zh-TW" b="1" dirty="0">
                <a:solidFill>
                  <a:srgbClr val="FF3399"/>
                </a:solidFill>
                <a:latin typeface="HelveticaNeueLT Pro 55 Roman" pitchFamily="34" charset="0"/>
                <a:ea typeface="新細明體" pitchFamily="18" charset="-120"/>
              </a:rPr>
              <a:t>Do we have to keep demo units online?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AutoNum type="alphaUcPeriod"/>
            </a:pPr>
            <a:r>
              <a:rPr kumimoji="1" lang="en-US" altLang="zh-TW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No</a:t>
            </a:r>
            <a:r>
              <a:rPr kumimoji="1" lang="en-US" altLang="zh-TW" dirty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.</a:t>
            </a:r>
            <a:r>
              <a:rPr kumimoji="1" lang="en-US" altLang="zh-TW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 </a:t>
            </a:r>
            <a:r>
              <a:rPr kumimoji="1" lang="en-US" altLang="zh-TW" dirty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A</a:t>
            </a:r>
            <a:r>
              <a:rPr kumimoji="1" lang="en-US" altLang="zh-TW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ll </a:t>
            </a:r>
            <a:r>
              <a:rPr kumimoji="1" lang="en-US" altLang="zh-TW" dirty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data and information is </a:t>
            </a:r>
            <a:r>
              <a:rPr kumimoji="1" lang="en-US" altLang="zh-TW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ready and pre-installed in the app. P1801 Demo </a:t>
            </a:r>
            <a:r>
              <a:rPr kumimoji="1" lang="en-US" altLang="zh-TW" dirty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App doesn’t require an internet connection while running.</a:t>
            </a:r>
          </a:p>
        </p:txBody>
      </p:sp>
      <p:sp>
        <p:nvSpPr>
          <p:cNvPr id="13" name="文字方塊 27"/>
          <p:cNvSpPr txBox="1">
            <a:spLocks noChangeArrowheads="1"/>
          </p:cNvSpPr>
          <p:nvPr/>
        </p:nvSpPr>
        <p:spPr bwMode="auto">
          <a:xfrm>
            <a:off x="2227302" y="222753"/>
            <a:ext cx="46129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000" dirty="0" smtClean="0">
                <a:solidFill>
                  <a:schemeClr val="bg1"/>
                </a:solidFill>
                <a:latin typeface="HelveticaNeueLT Pro 55 Roman" pitchFamily="34" charset="0"/>
                <a:cs typeface="Arial" pitchFamily="34" charset="0"/>
              </a:rPr>
              <a:t>FAQ</a:t>
            </a:r>
          </a:p>
        </p:txBody>
      </p:sp>
    </p:spTree>
    <p:extLst>
      <p:ext uri="{BB962C8B-B14F-4D97-AF65-F5344CB8AC3E}">
        <p14:creationId xmlns:p14="http://schemas.microsoft.com/office/powerpoint/2010/main" val="2484309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內容版面配置區 2"/>
          <p:cNvSpPr>
            <a:spLocks/>
          </p:cNvSpPr>
          <p:nvPr/>
        </p:nvSpPr>
        <p:spPr bwMode="auto">
          <a:xfrm>
            <a:off x="162096" y="840480"/>
            <a:ext cx="8796597" cy="546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kumimoji="1" lang="en-US" altLang="zh-TW" b="1" dirty="0" smtClean="0">
                <a:solidFill>
                  <a:srgbClr val="FF3399"/>
                </a:solidFill>
                <a:latin typeface="HelveticaNeueLT Pro 55 Roman" pitchFamily="34" charset="0"/>
                <a:ea typeface="新細明體" pitchFamily="18" charset="-120"/>
              </a:rPr>
              <a:t>Q4. Will the </a:t>
            </a:r>
            <a:r>
              <a:rPr kumimoji="1" lang="en-US" altLang="zh-TW" b="1" dirty="0" smtClean="0">
                <a:solidFill>
                  <a:srgbClr val="FF3399"/>
                </a:solidFill>
                <a:latin typeface="HelveticaNeueLT Pro 55 Roman" pitchFamily="34" charset="0"/>
                <a:ea typeface="新細明體" pitchFamily="18" charset="-120"/>
              </a:rPr>
              <a:t>demo</a:t>
            </a:r>
            <a:r>
              <a:rPr kumimoji="1" lang="en-US" altLang="zh-TW" b="1" dirty="0" smtClean="0">
                <a:solidFill>
                  <a:srgbClr val="FF3399"/>
                </a:solidFill>
                <a:latin typeface="HelveticaNeueLT Pro 55 Roman" pitchFamily="34" charset="0"/>
                <a:ea typeface="新細明體" pitchFamily="18" charset="-120"/>
              </a:rPr>
              <a:t> app be preloaded to the MP units? </a:t>
            </a:r>
            <a:endParaRPr kumimoji="1" lang="en-US" altLang="zh-TW" b="1" dirty="0" smtClean="0">
              <a:solidFill>
                <a:srgbClr val="FF3399"/>
              </a:solidFill>
              <a:latin typeface="HelveticaNeueLT Pro 55 Roman" pitchFamily="34" charset="0"/>
              <a:ea typeface="新細明體" pitchFamily="18" charset="-120"/>
            </a:endParaRP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AutoNum type="alphaUcPeriod"/>
            </a:pPr>
            <a:r>
              <a:rPr kumimoji="1" lang="en-US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Yes. The preloading will be phased into the production by the end of June. Therefore, all P1801 units shipped after WW27 will be preloaded with the demo app (global version). </a:t>
            </a:r>
            <a:endParaRPr kumimoji="1" lang="en-US" dirty="0" smtClean="0">
              <a:solidFill>
                <a:schemeClr val="bg1"/>
              </a:solidFill>
              <a:latin typeface="HelveticaNeueLT Pro 55 Roman" pitchFamily="34" charset="0"/>
              <a:ea typeface="新細明體" pitchFamily="18" charset="-120"/>
            </a:endParaRPr>
          </a:p>
          <a:p>
            <a:pPr marL="457200" indent="-457200" fontAlgn="base">
              <a:spcBef>
                <a:spcPts val="600"/>
              </a:spcBef>
              <a:spcAft>
                <a:spcPct val="0"/>
              </a:spcAft>
              <a:buAutoNum type="alphaUcPeriod"/>
            </a:pPr>
            <a:endParaRPr lang="en-US" sz="2400" dirty="0" smtClean="0">
              <a:solidFill>
                <a:schemeClr val="bg1"/>
              </a:solidFill>
              <a:latin typeface="HelveticaNeueLT Pro 55 Roman" pitchFamily="34" charset="0"/>
            </a:endParaRPr>
          </a:p>
        </p:txBody>
      </p:sp>
      <p:sp>
        <p:nvSpPr>
          <p:cNvPr id="13" name="文字方塊 27"/>
          <p:cNvSpPr txBox="1">
            <a:spLocks noChangeArrowheads="1"/>
          </p:cNvSpPr>
          <p:nvPr/>
        </p:nvSpPr>
        <p:spPr bwMode="auto">
          <a:xfrm>
            <a:off x="2227302" y="222753"/>
            <a:ext cx="46129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000" dirty="0" smtClean="0">
                <a:solidFill>
                  <a:schemeClr val="bg1"/>
                </a:solidFill>
                <a:latin typeface="HelveticaNeueLT Pro 55 Roman" pitchFamily="34" charset="0"/>
                <a:cs typeface="Arial" pitchFamily="34" charset="0"/>
              </a:rPr>
              <a:t>FAQ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23528" y="2409487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594153"/>
            <a:ext cx="4824536" cy="348572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136" y="3129567"/>
            <a:ext cx="3419872" cy="1923678"/>
          </a:xfrm>
          <a:prstGeom prst="rect">
            <a:avLst/>
          </a:prstGeom>
        </p:spPr>
      </p:pic>
      <p:cxnSp>
        <p:nvCxnSpPr>
          <p:cNvPr id="8" name="直線接點 7"/>
          <p:cNvCxnSpPr>
            <a:stCxn id="9" idx="6"/>
            <a:endCxn id="14" idx="2"/>
          </p:cNvCxnSpPr>
          <p:nvPr/>
        </p:nvCxnSpPr>
        <p:spPr>
          <a:xfrm>
            <a:off x="4101729" y="3633623"/>
            <a:ext cx="1118343" cy="231263"/>
          </a:xfrm>
          <a:prstGeom prst="line">
            <a:avLst/>
          </a:prstGeom>
          <a:ln w="19050">
            <a:solidFill>
              <a:srgbClr val="10E0F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橢圓 8"/>
          <p:cNvSpPr/>
          <p:nvPr/>
        </p:nvSpPr>
        <p:spPr>
          <a:xfrm>
            <a:off x="3203848" y="3201575"/>
            <a:ext cx="897881" cy="864096"/>
          </a:xfrm>
          <a:prstGeom prst="ellipse">
            <a:avLst/>
          </a:prstGeom>
          <a:noFill/>
          <a:ln w="19050">
            <a:solidFill>
              <a:srgbClr val="10E0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150" y="2468838"/>
            <a:ext cx="2844163" cy="2792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橢圓 13"/>
          <p:cNvSpPr/>
          <p:nvPr/>
        </p:nvSpPr>
        <p:spPr>
          <a:xfrm>
            <a:off x="5220072" y="2468838"/>
            <a:ext cx="2859144" cy="2792095"/>
          </a:xfrm>
          <a:prstGeom prst="ellipse">
            <a:avLst/>
          </a:prstGeom>
          <a:noFill/>
          <a:ln w="19050">
            <a:solidFill>
              <a:srgbClr val="10E0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9849" y="4929767"/>
            <a:ext cx="1368152" cy="1379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351" y="4026664"/>
            <a:ext cx="764034" cy="77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55636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/>
          <p:cNvGrpSpPr/>
          <p:nvPr/>
        </p:nvGrpSpPr>
        <p:grpSpPr>
          <a:xfrm>
            <a:off x="119618" y="2852936"/>
            <a:ext cx="9024382" cy="1068506"/>
            <a:chOff x="119618" y="3044154"/>
            <a:chExt cx="9024382" cy="1068506"/>
          </a:xfrm>
        </p:grpSpPr>
        <p:sp>
          <p:nvSpPr>
            <p:cNvPr id="10" name="文字方塊 9"/>
            <p:cNvSpPr txBox="1"/>
            <p:nvPr/>
          </p:nvSpPr>
          <p:spPr>
            <a:xfrm>
              <a:off x="119618" y="3044154"/>
              <a:ext cx="902438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5000" dirty="0" smtClean="0">
                  <a:solidFill>
                    <a:schemeClr val="bg1"/>
                  </a:solidFill>
                  <a:latin typeface="HelveticaNeueLT Pro 25 UltLt" pitchFamily="34" charset="0"/>
                </a:rPr>
                <a:t>THANK YOU</a:t>
              </a:r>
              <a:endParaRPr lang="zh-TW" altLang="en-US" sz="5000" baseline="30000" dirty="0">
                <a:solidFill>
                  <a:schemeClr val="bg1"/>
                </a:solidFill>
                <a:latin typeface="HelveticaNeueLT Pro 25 UltLt" pitchFamily="34" charset="0"/>
              </a:endParaRPr>
            </a:p>
          </p:txBody>
        </p:sp>
        <p:cxnSp>
          <p:nvCxnSpPr>
            <p:cNvPr id="11" name="直線接點 10"/>
            <p:cNvCxnSpPr/>
            <p:nvPr/>
          </p:nvCxnSpPr>
          <p:spPr>
            <a:xfrm>
              <a:off x="180000" y="3100183"/>
              <a:ext cx="8784000" cy="1588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180000" y="3832891"/>
              <a:ext cx="8784000" cy="1588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字方塊 33"/>
            <p:cNvSpPr txBox="1">
              <a:spLocks noChangeArrowheads="1"/>
            </p:cNvSpPr>
            <p:nvPr/>
          </p:nvSpPr>
          <p:spPr bwMode="auto">
            <a:xfrm>
              <a:off x="119618" y="3866439"/>
              <a:ext cx="51004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000" dirty="0" smtClean="0">
                  <a:solidFill>
                    <a:srgbClr val="DDDDDD"/>
                  </a:solidFill>
                  <a:latin typeface="HelveticaNeueLT Pro 55 Roman" pitchFamily="34" charset="0"/>
                </a:rPr>
                <a:t>Please contact ASUS for further assistance</a:t>
              </a:r>
              <a:endParaRPr lang="en-US" altLang="zh-TW" sz="1000" dirty="0">
                <a:solidFill>
                  <a:srgbClr val="DDDDDD"/>
                </a:solidFill>
                <a:latin typeface="HelveticaNeueLT Pro 55 Roman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/>
        </p:nvSpPr>
        <p:spPr>
          <a:xfrm>
            <a:off x="119618" y="2900138"/>
            <a:ext cx="9024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defRPr/>
            </a:pPr>
            <a:r>
              <a:rPr lang="en-US" altLang="zh-TW" sz="4800" dirty="0" smtClean="0">
                <a:solidFill>
                  <a:schemeClr val="bg1"/>
                </a:solidFill>
                <a:latin typeface="HelveticaNeueLT Pro 25 UltLt" pitchFamily="34" charset="0"/>
              </a:rPr>
              <a:t>Timeline</a:t>
            </a:r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  <a:latin typeface="HelveticaNeueLT Pro 25 UltLt" pitchFamily="34" charset="0"/>
              <a:cs typeface="Arial" pitchFamily="34" charset="0"/>
            </a:endParaRPr>
          </a:p>
        </p:txBody>
      </p:sp>
      <p:cxnSp>
        <p:nvCxnSpPr>
          <p:cNvPr id="15" name="直線接點 14"/>
          <p:cNvCxnSpPr/>
          <p:nvPr/>
        </p:nvCxnSpPr>
        <p:spPr>
          <a:xfrm>
            <a:off x="180000" y="2956167"/>
            <a:ext cx="8784000" cy="158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80000" y="3692441"/>
            <a:ext cx="8784000" cy="158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O:\BVC_2012\2012_Asus Design Story Styleguide\Transformer AiO\2_Design Story Styleguide\TF AiO Logo\Logo_whit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00" y="2667996"/>
            <a:ext cx="2032839" cy="18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6851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879147"/>
              </p:ext>
            </p:extLst>
          </p:nvPr>
        </p:nvGraphicFramePr>
        <p:xfrm>
          <a:off x="211316" y="1421844"/>
          <a:ext cx="8712970" cy="479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594"/>
                <a:gridCol w="1742594"/>
                <a:gridCol w="1742594"/>
                <a:gridCol w="1742594"/>
                <a:gridCol w="17425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FF3399"/>
                          </a:solidFill>
                          <a:latin typeface="HelveticaNeueLT Pro 25 UltLt" pitchFamily="34" charset="0"/>
                        </a:rPr>
                        <a:t>Phase</a:t>
                      </a:r>
                      <a:r>
                        <a:rPr lang="en-US" altLang="zh-TW" sz="2800" b="1" baseline="0" dirty="0" smtClean="0">
                          <a:solidFill>
                            <a:srgbClr val="FF3399"/>
                          </a:solidFill>
                          <a:latin typeface="HelveticaNeueLT Pro 25 UltLt" pitchFamily="34" charset="0"/>
                        </a:rPr>
                        <a:t> I</a:t>
                      </a:r>
                    </a:p>
                    <a:p>
                      <a:pPr algn="ctr"/>
                      <a:r>
                        <a:rPr lang="en-US" altLang="zh-TW" sz="2000" b="1" baseline="0" dirty="0" smtClean="0">
                          <a:solidFill>
                            <a:schemeClr val="bg1"/>
                          </a:solidFill>
                          <a:latin typeface="HelveticaNeueLT Pro 25 UltLt" pitchFamily="34" charset="0"/>
                        </a:rPr>
                        <a:t>Release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HelveticaNeueLT Pro 25 UltLt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564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dirty="0" smtClean="0">
                          <a:solidFill>
                            <a:srgbClr val="FF3399"/>
                          </a:solidFill>
                          <a:latin typeface="HelveticaNeueLT Pro 25 UltLt" pitchFamily="34" charset="0"/>
                          <a:ea typeface="+mn-ea"/>
                          <a:cs typeface="+mn-cs"/>
                        </a:rPr>
                        <a:t>Phase II</a:t>
                      </a:r>
                    </a:p>
                    <a:p>
                      <a:pPr marL="0" marR="0" indent="0" algn="ctr" defTabSz="564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200" dirty="0" smtClean="0">
                          <a:solidFill>
                            <a:schemeClr val="bg1"/>
                          </a:solidFill>
                          <a:latin typeface="HelveticaNeueLT Pro 25 UltLt" pitchFamily="34" charset="0"/>
                          <a:ea typeface="+mn-ea"/>
                          <a:cs typeface="+mn-cs"/>
                        </a:rPr>
                        <a:t>Install and</a:t>
                      </a:r>
                      <a:r>
                        <a:rPr lang="en-US" altLang="zh-TW" sz="2000" b="1" kern="1200" baseline="0" dirty="0" smtClean="0">
                          <a:solidFill>
                            <a:schemeClr val="bg1"/>
                          </a:solidFill>
                          <a:latin typeface="HelveticaNeueLT Pro 25 UltLt" pitchFamily="34" charset="0"/>
                          <a:ea typeface="+mn-ea"/>
                          <a:cs typeface="+mn-cs"/>
                        </a:rPr>
                        <a:t> Demonstration</a:t>
                      </a:r>
                      <a:endParaRPr lang="zh-TW" altLang="en-US" sz="2000" b="1" kern="1200" dirty="0" smtClean="0">
                        <a:solidFill>
                          <a:schemeClr val="bg1"/>
                        </a:solidFill>
                        <a:latin typeface="HelveticaNeueLT Pro 25 UltL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800" b="1" kern="1200" dirty="0" smtClean="0">
                          <a:solidFill>
                            <a:srgbClr val="FF3399"/>
                          </a:solidFill>
                          <a:latin typeface="HelveticaNeueLT Pro 25 UltLt" pitchFamily="34" charset="0"/>
                          <a:ea typeface="+mn-ea"/>
                          <a:cs typeface="+mn-cs"/>
                        </a:rPr>
                        <a:t>Phase III</a:t>
                      </a:r>
                    </a:p>
                    <a:p>
                      <a:pPr algn="ctr"/>
                      <a:r>
                        <a:rPr lang="en-US" altLang="zh-TW" sz="2000" b="1" kern="1200" dirty="0" smtClean="0">
                          <a:solidFill>
                            <a:schemeClr val="bg1"/>
                          </a:solidFill>
                          <a:latin typeface="HelveticaNeueLT Pro 25 UltLt" pitchFamily="34" charset="0"/>
                          <a:ea typeface="+mn-ea"/>
                          <a:cs typeface="+mn-cs"/>
                        </a:rPr>
                        <a:t>Feedback and Review</a:t>
                      </a:r>
                      <a:endParaRPr lang="zh-TW" altLang="en-US" sz="2000" b="1" kern="1200" dirty="0">
                        <a:solidFill>
                          <a:schemeClr val="bg1"/>
                        </a:solidFill>
                        <a:latin typeface="HelveticaNeueLT Pro 25 UltL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564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HelveticaNeueLT Pro 25 UltLt" pitchFamily="34" charset="0"/>
                        </a:rPr>
                        <a:t>Mid Jun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564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HelveticaNeueLT Pro 25 UltLt" pitchFamily="34" charset="0"/>
                          <a:ea typeface="+mn-ea"/>
                          <a:cs typeface="+mn-cs"/>
                        </a:rPr>
                        <a:t>End Jun-</a:t>
                      </a:r>
                      <a:r>
                        <a:rPr lang="en-US" altLang="zh-TW" sz="2000" kern="120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HelveticaNeueLT Pro 25 UltLt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20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HelveticaNeueLT Pro 25 UltLt" pitchFamily="34" charset="0"/>
                          <a:ea typeface="+mn-ea"/>
                          <a:cs typeface="+mn-cs"/>
                        </a:rPr>
                        <a:t>End Aug</a:t>
                      </a:r>
                      <a:endParaRPr lang="zh-TW" altLang="en-US" sz="2000" kern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HelveticaNeueLT Pro 25 UltL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564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HelveticaNeueLT Pro 25 UltLt" pitchFamily="34" charset="0"/>
                        </a:rPr>
                        <a:t>Sep (</a:t>
                      </a:r>
                      <a:r>
                        <a:rPr lang="en-US" altLang="zh-TW" sz="200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HelveticaNeueLT Pro 25 UltLt" pitchFamily="34" charset="0"/>
                        </a:rPr>
                        <a:t>W36)</a:t>
                      </a:r>
                      <a:endParaRPr lang="zh-TW" altLang="en-US" sz="20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HelveticaNeueLT Pro 25 UltLt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HelveticaNeueLT Pro 25 UltLt" pitchFamily="34" charset="0"/>
                        </a:rPr>
                        <a:t>Sep (</a:t>
                      </a:r>
                      <a:r>
                        <a:rPr lang="en-US" altLang="zh-TW" sz="200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HelveticaNeueLT Pro 25 UltLt" pitchFamily="34" charset="0"/>
                        </a:rPr>
                        <a:t>W37)</a:t>
                      </a:r>
                      <a:endParaRPr lang="zh-TW" altLang="en-US" sz="20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HelveticaNeueLT Pro 25 UltLt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28776">
                <a:tc>
                  <a:txBody>
                    <a:bodyPr/>
                    <a:lstStyle/>
                    <a:p>
                      <a:pPr marL="0" algn="ctr" defTabSz="564930" rtl="0" eaLnBrk="1" latinLnBrk="0" hangingPunct="1"/>
                      <a:r>
                        <a:rPr lang="en-US" altLang="zh-TW" sz="1600" b="0" kern="1200" dirty="0" smtClean="0">
                          <a:solidFill>
                            <a:schemeClr val="dk1"/>
                          </a:solidFill>
                          <a:latin typeface="HelveticaNeueLT Pro 55 Roman" pitchFamily="34" charset="0"/>
                          <a:ea typeface="+mn-ea"/>
                          <a:cs typeface="+mn-cs"/>
                        </a:rPr>
                        <a:t>Guideline and app release</a:t>
                      </a:r>
                      <a:endParaRPr lang="zh-TW" altLang="en-US" sz="1600" b="0" kern="1200" dirty="0">
                        <a:solidFill>
                          <a:schemeClr val="dk1"/>
                        </a:solidFill>
                        <a:latin typeface="HelveticaNeueLT Pro 55 Roman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64930" rtl="0" eaLnBrk="1" latinLnBrk="0" hangingPunct="1"/>
                      <a:r>
                        <a:rPr lang="en-US" altLang="zh-TW" sz="1600" b="0" kern="1200" dirty="0" smtClean="0">
                          <a:solidFill>
                            <a:schemeClr val="dk1"/>
                          </a:solidFill>
                          <a:latin typeface="HelveticaNeueLT Pro 55 Roman" pitchFamily="34" charset="0"/>
                          <a:ea typeface="+mn-ea"/>
                          <a:cs typeface="+mn-cs"/>
                        </a:rPr>
                        <a:t>Demonstration</a:t>
                      </a:r>
                      <a:endParaRPr lang="zh-TW" altLang="en-US" sz="1600" b="0" kern="1200" dirty="0">
                        <a:solidFill>
                          <a:schemeClr val="dk1"/>
                        </a:solidFill>
                        <a:latin typeface="HelveticaNeueLT Pro 55 Roman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64930" rtl="0" eaLnBrk="1" latinLnBrk="0" hangingPunct="1"/>
                      <a:r>
                        <a:rPr lang="en-US" altLang="zh-TW" sz="1600" b="0" kern="1200" dirty="0" smtClean="0">
                          <a:solidFill>
                            <a:schemeClr val="dk1"/>
                          </a:solidFill>
                          <a:latin typeface="HelveticaNeueLT Pro 55 Roman" pitchFamily="34" charset="0"/>
                          <a:ea typeface="+mn-ea"/>
                          <a:cs typeface="+mn-cs"/>
                        </a:rPr>
                        <a:t>Preload ready</a:t>
                      </a:r>
                      <a:endParaRPr lang="zh-TW" altLang="en-US" sz="1600" b="0" kern="1200" dirty="0">
                        <a:solidFill>
                          <a:schemeClr val="dk1"/>
                        </a:solidFill>
                        <a:latin typeface="HelveticaNeueLT Pro 55 Roman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64930" rtl="0" eaLnBrk="1" latinLnBrk="0" hangingPunct="1"/>
                      <a:r>
                        <a:rPr lang="en-US" altLang="zh-TW" sz="1600" b="0" kern="1200" dirty="0" smtClean="0">
                          <a:solidFill>
                            <a:schemeClr val="dk1"/>
                          </a:solidFill>
                          <a:latin typeface="HelveticaNeueLT Pro 55 Roman" pitchFamily="34" charset="0"/>
                          <a:ea typeface="+mn-ea"/>
                          <a:cs typeface="+mn-cs"/>
                        </a:rPr>
                        <a:t>Territory feedback</a:t>
                      </a:r>
                      <a:endParaRPr lang="zh-TW" altLang="en-US" sz="1600" b="0" kern="1200" dirty="0">
                        <a:solidFill>
                          <a:schemeClr val="dk1"/>
                        </a:solidFill>
                        <a:latin typeface="HelveticaNeueLT Pro 55 Roman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64930" rtl="0" eaLnBrk="1" latinLnBrk="0" hangingPunct="1"/>
                      <a:r>
                        <a:rPr lang="en-US" altLang="zh-TW" sz="1600" b="0" kern="1200" dirty="0" smtClean="0">
                          <a:solidFill>
                            <a:schemeClr val="dk1"/>
                          </a:solidFill>
                          <a:latin typeface="HelveticaNeueLT Pro 55 Roman" pitchFamily="34" charset="0"/>
                          <a:ea typeface="+mn-ea"/>
                          <a:cs typeface="+mn-cs"/>
                        </a:rPr>
                        <a:t>Review feedback</a:t>
                      </a:r>
                      <a:endParaRPr lang="zh-TW" altLang="en-US" sz="1600" b="0" kern="1200" dirty="0">
                        <a:solidFill>
                          <a:schemeClr val="dk1"/>
                        </a:solidFill>
                        <a:latin typeface="HelveticaNeueLT Pro 55 Roman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32932">
                <a:tc rowSpan="3">
                  <a:txBody>
                    <a:bodyPr/>
                    <a:lstStyle/>
                    <a:p>
                      <a:pPr marL="0" algn="ctr" defTabSz="564930" rtl="0" eaLnBrk="1" latinLnBrk="0" hangingPunct="1">
                        <a:spcBef>
                          <a:spcPts val="600"/>
                        </a:spcBef>
                      </a:pPr>
                      <a:r>
                        <a:rPr lang="en-US" altLang="zh-TW" sz="1400" b="1" kern="1200" dirty="0" smtClean="0">
                          <a:solidFill>
                            <a:schemeClr val="dk1"/>
                          </a:solidFill>
                          <a:latin typeface="HelveticaNeueLT Pro 55 Roman" pitchFamily="34" charset="0"/>
                          <a:ea typeface="+mn-ea"/>
                          <a:cs typeface="+mn-cs"/>
                        </a:rPr>
                        <a:t>HQ Release </a:t>
                      </a:r>
                    </a:p>
                    <a:p>
                      <a:pPr marL="0" indent="-228600" algn="l" defTabSz="564930" rtl="0" eaLnBrk="1" latinLnBrk="0" hangingPunct="1">
                        <a:spcBef>
                          <a:spcPts val="600"/>
                        </a:spcBef>
                        <a:buAutoNum type="arabicPeriod"/>
                      </a:pP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HelveticaNeueLT Pro 55 Roman" pitchFamily="34" charset="0"/>
                          <a:ea typeface="+mn-ea"/>
                          <a:cs typeface="+mn-cs"/>
                        </a:rPr>
                        <a:t>Demo SOP</a:t>
                      </a:r>
                    </a:p>
                    <a:p>
                      <a:pPr marL="0" indent="-228600" algn="l" defTabSz="564930" rtl="0" eaLnBrk="1" latinLnBrk="0" hangingPunct="1">
                        <a:spcBef>
                          <a:spcPts val="600"/>
                        </a:spcBef>
                        <a:buAutoNum type="arabicPeriod"/>
                      </a:pP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HelveticaNeueLT Pro 55 Roman" pitchFamily="34" charset="0"/>
                          <a:ea typeface="+mn-ea"/>
                          <a:cs typeface="+mn-cs"/>
                        </a:rPr>
                        <a:t>App</a:t>
                      </a:r>
                      <a:r>
                        <a:rPr lang="en-US" altLang="zh-TW" sz="1400" kern="1200" baseline="0" dirty="0" smtClean="0">
                          <a:solidFill>
                            <a:schemeClr val="dk1"/>
                          </a:solidFill>
                          <a:latin typeface="HelveticaNeueLT Pro 55 Roman" pitchFamily="34" charset="0"/>
                          <a:ea typeface="+mn-ea"/>
                          <a:cs typeface="+mn-cs"/>
                        </a:rPr>
                        <a:t> File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HelveticaNeueLT Pro 55 Roman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indent="-228600" algn="l" defTabSz="564930" rtl="0" eaLnBrk="1" latinLnBrk="0" hangingPunct="1">
                        <a:spcBef>
                          <a:spcPts val="600"/>
                        </a:spcBef>
                        <a:buAutoNum type="arabicPeriod"/>
                      </a:pPr>
                      <a:endParaRPr lang="en-US" altLang="zh-TW" sz="1400" kern="1200" dirty="0" smtClean="0">
                        <a:solidFill>
                          <a:schemeClr val="dk1"/>
                        </a:solidFill>
                        <a:latin typeface="HelveticaNeueLT Pro 55 Roman" pitchFamily="34" charset="0"/>
                        <a:ea typeface="+mn-ea"/>
                        <a:cs typeface="+mn-cs"/>
                      </a:endParaRPr>
                    </a:p>
                    <a:p>
                      <a:pPr marL="0" indent="0" algn="l" defTabSz="564930" rtl="0" eaLnBrk="1" latinLnBrk="0" hangingPunct="1">
                        <a:spcBef>
                          <a:spcPts val="600"/>
                        </a:spcBef>
                        <a:buNone/>
                      </a:pPr>
                      <a:r>
                        <a:rPr lang="en-US" altLang="zh-TW" sz="1050" kern="1200" dirty="0" smtClean="0">
                          <a:solidFill>
                            <a:schemeClr val="dk1"/>
                          </a:solidFill>
                          <a:latin typeface="HelveticaNeueLT Pro 55 Roman" pitchFamily="34" charset="0"/>
                          <a:ea typeface="+mn-ea"/>
                          <a:cs typeface="+mn-cs"/>
                        </a:rPr>
                        <a:t>Download:</a:t>
                      </a:r>
                      <a:r>
                        <a:rPr lang="en-US" altLang="zh-TW" sz="1050" kern="1200" baseline="0" dirty="0" smtClean="0">
                          <a:solidFill>
                            <a:schemeClr val="dk1"/>
                          </a:solidFill>
                          <a:latin typeface="HelveticaNeueLT Pro 55 Roman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56493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baseline="0" dirty="0" smtClean="0">
                          <a:solidFill>
                            <a:schemeClr val="dk1"/>
                          </a:solidFill>
                          <a:latin typeface="HelveticaNeueLT Pro 55 Roman" pitchFamily="34" charset="0"/>
                          <a:ea typeface="+mn-ea"/>
                          <a:cs typeface="+mn-cs"/>
                        </a:rPr>
                        <a:t>ASUS DEMO Program Resource Site</a:t>
                      </a:r>
                    </a:p>
                    <a:p>
                      <a:pPr marL="0" indent="0" algn="l" defTabSz="564930" rtl="0" eaLnBrk="1" latinLnBrk="0" hangingPunct="1">
                        <a:spcBef>
                          <a:spcPts val="600"/>
                        </a:spcBef>
                        <a:buNone/>
                      </a:pPr>
                      <a:r>
                        <a:rPr lang="en-US" altLang="zh-TW" sz="1200" dirty="0" smtClean="0">
                          <a:latin typeface="HelveticaNeueLT Pro 55 Roman" pitchFamily="34" charset="0"/>
                          <a:hlinkClick r:id="rId3"/>
                        </a:rPr>
                        <a:t>http://www.asus.com/microsite/demo/default.htm#/list</a:t>
                      </a:r>
                      <a:endParaRPr lang="en-US" altLang="zh-TW" sz="1200" dirty="0" smtClean="0">
                        <a:latin typeface="HelveticaNeueLT Pro 55 Roman" pitchFamily="34" charset="0"/>
                      </a:endParaRPr>
                    </a:p>
                    <a:p>
                      <a:pPr marL="0" indent="0" algn="l" defTabSz="564930" rtl="0" eaLnBrk="1" latinLnBrk="0" hangingPunct="1">
                        <a:spcBef>
                          <a:spcPts val="600"/>
                        </a:spcBef>
                        <a:buNone/>
                      </a:pPr>
                      <a:r>
                        <a:rPr lang="en-US" altLang="zh-TW" sz="1200" kern="1200" dirty="0" smtClean="0">
                          <a:solidFill>
                            <a:schemeClr val="dk1"/>
                          </a:solidFill>
                          <a:latin typeface="HelveticaNeueLT Pro 55 Roman" pitchFamily="34" charset="0"/>
                          <a:ea typeface="+mn-ea"/>
                          <a:cs typeface="+mn-cs"/>
                        </a:rPr>
                        <a:t>or</a:t>
                      </a:r>
                      <a:r>
                        <a:rPr lang="en-US" altLang="zh-TW" sz="1200" kern="1200" baseline="0" dirty="0" smtClean="0">
                          <a:solidFill>
                            <a:schemeClr val="dk1"/>
                          </a:solidFill>
                          <a:latin typeface="HelveticaNeueLT Pro 55 Roman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indent="0" algn="l" defTabSz="564930" rtl="0" eaLnBrk="1" latinLnBrk="0" hangingPunct="1">
                        <a:spcBef>
                          <a:spcPts val="600"/>
                        </a:spcBef>
                        <a:buNone/>
                      </a:pPr>
                      <a:r>
                        <a:rPr lang="en-US" altLang="zh-TW" sz="1200" kern="1200" baseline="0" dirty="0" smtClean="0">
                          <a:solidFill>
                            <a:schemeClr val="dk1"/>
                          </a:solidFill>
                          <a:latin typeface="HelveticaNeueLT Pro 55 Roman" pitchFamily="34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n-US" altLang="zh-TW" sz="1200" kern="1200" dirty="0" smtClean="0">
                          <a:solidFill>
                            <a:schemeClr val="dk1"/>
                          </a:solidFill>
                          <a:latin typeface="HelveticaNeueLT Pro 55 Roman" pitchFamily="34" charset="0"/>
                          <a:ea typeface="+mn-ea"/>
                          <a:cs typeface="+mn-cs"/>
                        </a:rPr>
                        <a:t>hannel site</a:t>
                      </a:r>
                      <a:endParaRPr lang="zh-TW" altLang="en-US" sz="1200" kern="1200" dirty="0">
                        <a:solidFill>
                          <a:schemeClr val="dk1"/>
                        </a:solidFill>
                        <a:latin typeface="HelveticaNeueLT Pro 55 Roman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564930" rtl="0" eaLnBrk="1" latinLnBrk="0" hangingPunct="1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HelveticaNeueLT Pro 55 Roman" pitchFamily="34" charset="0"/>
                          <a:ea typeface="+mn-ea"/>
                          <a:cs typeface="+mn-cs"/>
                        </a:rPr>
                        <a:t>Promoter installation</a:t>
                      </a:r>
                    </a:p>
                    <a:p>
                      <a:pPr marL="285750" indent="-285750" algn="l" defTabSz="564930" rtl="0" eaLnBrk="1" latinLnBrk="0" hangingPunct="1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HelveticaNeueLT Pro 55 Roman" pitchFamily="34" charset="0"/>
                          <a:ea typeface="+mn-ea"/>
                          <a:cs typeface="+mn-cs"/>
                        </a:rPr>
                        <a:t>Shop deco</a:t>
                      </a:r>
                      <a:endParaRPr lang="zh-TW" altLang="en-US" sz="1400" kern="1200" dirty="0">
                        <a:solidFill>
                          <a:schemeClr val="dk1"/>
                        </a:solidFill>
                        <a:latin typeface="HelveticaNeueLT Pro 55 Roman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64930" rtl="0" eaLnBrk="1" latinLnBrk="0" hangingPunct="1">
                        <a:spcBef>
                          <a:spcPts val="600"/>
                        </a:spcBef>
                      </a:pP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HelveticaNeueLT Pro 55 Roman" pitchFamily="34" charset="0"/>
                          <a:ea typeface="+mn-ea"/>
                          <a:cs typeface="+mn-cs"/>
                        </a:rPr>
                        <a:t>Global version implemented on</a:t>
                      </a:r>
                      <a:r>
                        <a:rPr lang="en-US" altLang="zh-TW" sz="1400" kern="1200" baseline="0" dirty="0" smtClean="0">
                          <a:solidFill>
                            <a:schemeClr val="dk1"/>
                          </a:solidFill>
                          <a:latin typeface="HelveticaNeueLT Pro 55 Roman" pitchFamily="34" charset="0"/>
                          <a:ea typeface="+mn-ea"/>
                          <a:cs typeface="+mn-cs"/>
                        </a:rPr>
                        <a:t> P1801 MP units shipped from July (W27)</a:t>
                      </a:r>
                      <a:endParaRPr lang="zh-TW" altLang="en-US" sz="1400" kern="1200" dirty="0">
                        <a:solidFill>
                          <a:schemeClr val="dk1"/>
                        </a:solidFill>
                        <a:latin typeface="HelveticaNeueLT Pro 55 Roman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l" defTabSz="564930" rtl="0" eaLnBrk="1" latinLnBrk="0" hangingPunct="1"/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HelveticaNeueLT Pro 55 Roman" pitchFamily="34" charset="0"/>
                          <a:ea typeface="+mn-ea"/>
                          <a:cs typeface="+mn-cs"/>
                        </a:rPr>
                        <a:t>Collect feedback from territory</a:t>
                      </a:r>
                      <a:endParaRPr lang="zh-TW" altLang="en-US" sz="1400" kern="1200" dirty="0">
                        <a:solidFill>
                          <a:schemeClr val="dk1"/>
                        </a:solidFill>
                        <a:latin typeface="HelveticaNeueLT Pro 55 Roman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l" defTabSz="564930" rtl="0" eaLnBrk="1" latinLnBrk="0" hangingPunct="1"/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HelveticaNeueLT Pro 55 Roman" pitchFamily="34" charset="0"/>
                          <a:ea typeface="+mn-ea"/>
                          <a:cs typeface="+mn-cs"/>
                        </a:rPr>
                        <a:t>Review feedback</a:t>
                      </a:r>
                      <a:endParaRPr lang="zh-TW" altLang="en-US" sz="1400" kern="1200" dirty="0">
                        <a:solidFill>
                          <a:schemeClr val="dk1"/>
                        </a:solidFill>
                        <a:latin typeface="HelveticaNeueLT Pro 55 Roman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14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l" defTabSz="564930" rtl="0" eaLnBrk="1" latinLnBrk="0" hangingPunct="1">
                        <a:spcBef>
                          <a:spcPts val="600"/>
                        </a:spcBef>
                        <a:buFont typeface="Arial" pitchFamily="34" charset="0"/>
                        <a:buNone/>
                      </a:pPr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latin typeface="HelveticaNeueLT Pro 55 Roman" pitchFamily="34" charset="0"/>
                          <a:ea typeface="+mn-ea"/>
                          <a:cs typeface="+mn-cs"/>
                        </a:rPr>
                        <a:t>Localization </a:t>
                      </a:r>
                      <a:endParaRPr lang="zh-TW" altLang="en-US" sz="1600" kern="1200" dirty="0">
                        <a:solidFill>
                          <a:schemeClr val="tx1"/>
                        </a:solidFill>
                        <a:latin typeface="HelveticaNeueLT Pro 55 Roman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564930" rtl="0" eaLnBrk="1" latinLnBrk="0" hangingPunct="1"/>
                      <a:endParaRPr lang="zh-TW" altLang="en-US" sz="1400" kern="1200" dirty="0">
                        <a:solidFill>
                          <a:schemeClr val="dk1"/>
                        </a:solidFill>
                        <a:latin typeface="HelveticaNeueLT Pro 55 Roman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0064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 algn="l" defTabSz="564930" rtl="0" eaLnBrk="1" latinLnBrk="0" hangingPunct="1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HelveticaNeueLT Pro 55 Roman" pitchFamily="34" charset="0"/>
                          <a:ea typeface="+mn-ea"/>
                          <a:cs typeface="+mn-cs"/>
                        </a:rPr>
                        <a:t>Local MKT</a:t>
                      </a:r>
                      <a:r>
                        <a:rPr lang="en-US" altLang="zh-TW" sz="1400" kern="1200" baseline="0" dirty="0" smtClean="0">
                          <a:solidFill>
                            <a:schemeClr val="dk1"/>
                          </a:solidFill>
                          <a:latin typeface="HelveticaNeueLT Pro 55 Roman" pitchFamily="34" charset="0"/>
                          <a:ea typeface="+mn-ea"/>
                          <a:cs typeface="+mn-cs"/>
                        </a:rPr>
                        <a:t> submit 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HelveticaNeueLT Pro 55 Roman" pitchFamily="34" charset="0"/>
                          <a:ea typeface="+mn-ea"/>
                          <a:cs typeface="+mn-cs"/>
                        </a:rPr>
                        <a:t>request of 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HelveticaNeueLT Pro 55 Roman" pitchFamily="34" charset="0"/>
                          <a:ea typeface="+mn-ea"/>
                          <a:cs typeface="+mn-cs"/>
                        </a:rPr>
                        <a:t>language 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HelveticaNeueLT Pro 55 Roman" pitchFamily="34" charset="0"/>
                          <a:ea typeface="+mn-ea"/>
                          <a:cs typeface="+mn-cs"/>
                        </a:rPr>
                        <a:t>to HQ MKT by Jun/E (W26)</a:t>
                      </a:r>
                    </a:p>
                    <a:p>
                      <a:pPr marL="285750" indent="-285750" algn="l" defTabSz="564930" rtl="0" eaLnBrk="1" latinLnBrk="0" hangingPunct="1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HelveticaNeueLT Pro 55 Roman" pitchFamily="34" charset="0"/>
                          <a:ea typeface="+mn-ea"/>
                          <a:cs typeface="+mn-cs"/>
                        </a:rPr>
                        <a:t>HQ MKT update localization plan/status</a:t>
                      </a:r>
                      <a:endParaRPr lang="zh-TW" altLang="en-US" sz="1400" kern="1200" dirty="0">
                        <a:solidFill>
                          <a:schemeClr val="dk1"/>
                        </a:solidFill>
                        <a:latin typeface="HelveticaNeueLT Pro 55 Roman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文字方塊 27"/>
          <p:cNvSpPr txBox="1">
            <a:spLocks noChangeArrowheads="1"/>
          </p:cNvSpPr>
          <p:nvPr/>
        </p:nvSpPr>
        <p:spPr bwMode="auto">
          <a:xfrm>
            <a:off x="2227302" y="222753"/>
            <a:ext cx="46129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000" dirty="0" smtClean="0">
                <a:solidFill>
                  <a:schemeClr val="bg1"/>
                </a:solidFill>
                <a:latin typeface="HelveticaNeueLT Pro 55 Roman" pitchFamily="34" charset="0"/>
                <a:cs typeface="Arial" pitchFamily="34" charset="0"/>
              </a:rPr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3754892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/>
        </p:nvSpPr>
        <p:spPr>
          <a:xfrm>
            <a:off x="119618" y="2900138"/>
            <a:ext cx="9024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defRPr/>
            </a:pPr>
            <a:r>
              <a:rPr lang="en-US" altLang="zh-TW" sz="4800" dirty="0" smtClean="0">
                <a:solidFill>
                  <a:schemeClr val="bg1"/>
                </a:solidFill>
                <a:latin typeface="HelveticaNeueLT Pro 25 UltLt" pitchFamily="34" charset="0"/>
              </a:rPr>
              <a:t>Demo App Introduction</a:t>
            </a:r>
          </a:p>
        </p:txBody>
      </p:sp>
      <p:cxnSp>
        <p:nvCxnSpPr>
          <p:cNvPr id="15" name="直線接點 14"/>
          <p:cNvCxnSpPr/>
          <p:nvPr/>
        </p:nvCxnSpPr>
        <p:spPr>
          <a:xfrm>
            <a:off x="180000" y="2956167"/>
            <a:ext cx="8784000" cy="158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80000" y="3717032"/>
            <a:ext cx="8784000" cy="158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O:\BVC_2012\2012_Asus Design Story Styleguide\Transformer AiO\2_Design Story Styleguide\TF AiO Logo\Logo_whit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00" y="2667996"/>
            <a:ext cx="2032839" cy="18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795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39953" y="1844824"/>
            <a:ext cx="4824533" cy="3803076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dirty="0">
                <a:solidFill>
                  <a:schemeClr val="bg1"/>
                </a:solidFill>
                <a:latin typeface="HelveticaNeueLT Pro 55 Roman" pitchFamily="34" charset="0"/>
              </a:rPr>
              <a:t>More interactive user experience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dirty="0" smtClean="0">
                <a:solidFill>
                  <a:schemeClr val="bg1"/>
                </a:solidFill>
                <a:latin typeface="HelveticaNeueLT Pro 55 Roman" pitchFamily="34" charset="0"/>
              </a:rPr>
              <a:t>FAB can be explained in more detail by videos and images</a:t>
            </a:r>
            <a:endParaRPr lang="en-US" altLang="zh-TW" dirty="0">
              <a:solidFill>
                <a:schemeClr val="bg1"/>
              </a:solidFill>
              <a:latin typeface="HelveticaNeueLT Pro 55 Roman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dirty="0" smtClean="0">
                <a:solidFill>
                  <a:schemeClr val="bg1"/>
                </a:solidFill>
                <a:latin typeface="HelveticaNeueLT Pro 55 Roman" pitchFamily="34" charset="0"/>
              </a:rPr>
              <a:t>More eye-catching</a:t>
            </a:r>
            <a:endParaRPr lang="zh-TW" altLang="en-US" dirty="0">
              <a:solidFill>
                <a:schemeClr val="bg1"/>
              </a:solidFill>
              <a:latin typeface="HelveticaNeueLT Pro 55 Roman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9819" y="1844824"/>
            <a:ext cx="3347864" cy="3803076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sz="1600" dirty="0">
                <a:latin typeface="HelveticaNeueLT Pro 55 Roman" pitchFamily="34" charset="0"/>
                <a:ea typeface="Apple LiGothic Medium"/>
                <a:cs typeface="Apple LiGothic Medium"/>
              </a:rPr>
              <a:t>Demo screen </a:t>
            </a:r>
            <a:r>
              <a:rPr lang="en-US" altLang="zh-TW" sz="1600" dirty="0" smtClean="0">
                <a:latin typeface="HelveticaNeueLT Pro 55 Roman" pitchFamily="34" charset="0"/>
                <a:ea typeface="Apple LiGothic Medium"/>
                <a:cs typeface="Apple LiGothic Medium"/>
              </a:rPr>
              <a:t>only shows Window 8 interface or product video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1600" dirty="0" smtClean="0">
                <a:latin typeface="HelveticaNeueLT Pro 55 Roman" pitchFamily="34" charset="0"/>
                <a:ea typeface="Apple LiGothic Medium"/>
                <a:cs typeface="Apple LiGothic Medium"/>
              </a:rPr>
              <a:t>Every Windows 8 display shows the same image</a:t>
            </a:r>
            <a:endParaRPr lang="zh-TW" altLang="en-US" sz="1600" dirty="0">
              <a:latin typeface="HelveticaNeueLT Pro 55 Roman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9618" y="551002"/>
            <a:ext cx="90243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dirty="0" smtClean="0">
                <a:solidFill>
                  <a:schemeClr val="bg1"/>
                </a:solidFill>
                <a:latin typeface="HelveticaNeueLT Pro 25 UltLt" pitchFamily="34" charset="0"/>
              </a:rPr>
              <a:t>Demo App Purpose</a:t>
            </a:r>
            <a:endParaRPr lang="zh-TW" altLang="en-US" sz="5000" baseline="30000" dirty="0">
              <a:solidFill>
                <a:schemeClr val="bg1"/>
              </a:solidFill>
              <a:latin typeface="HelveticaNeueLT Pro 25 UltLt" pitchFamily="34" charset="0"/>
            </a:endParaRPr>
          </a:p>
        </p:txBody>
      </p:sp>
      <p:sp>
        <p:nvSpPr>
          <p:cNvPr id="8" name="向下箭號 7"/>
          <p:cNvSpPr/>
          <p:nvPr/>
        </p:nvSpPr>
        <p:spPr>
          <a:xfrm rot="16200000">
            <a:off x="3580195" y="2243592"/>
            <a:ext cx="504000" cy="612000"/>
          </a:xfrm>
          <a:prstGeom prst="downArrow">
            <a:avLst>
              <a:gd name="adj1" fmla="val 50000"/>
              <a:gd name="adj2" fmla="val 53094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40000"/>
                </a:schemeClr>
              </a:gs>
              <a:gs pos="100000">
                <a:schemeClr val="bg1">
                  <a:lumMod val="85000"/>
                  <a:alpha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79819" y="5608885"/>
            <a:ext cx="3347863" cy="4766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latin typeface="HelveticaNeueLT Pro 35 Th" pitchFamily="34" charset="0"/>
              </a:rPr>
              <a:t>Before</a:t>
            </a:r>
            <a:endParaRPr lang="zh-TW" altLang="en-US" b="1" dirty="0">
              <a:latin typeface="HelveticaNeueLT Pro 35 Th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39952" y="5647900"/>
            <a:ext cx="4824533" cy="4766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HelveticaNeueLT Pro 35 Th" pitchFamily="34" charset="0"/>
              </a:rPr>
              <a:t>NOW</a:t>
            </a:r>
            <a:endParaRPr lang="zh-TW" altLang="en-US" b="1" dirty="0">
              <a:latin typeface="HelveticaNeueLT Pro 35 Th" pitchFamily="34" charset="0"/>
            </a:endParaRPr>
          </a:p>
        </p:txBody>
      </p:sp>
      <p:sp>
        <p:nvSpPr>
          <p:cNvPr id="11" name="向下箭號 10"/>
          <p:cNvSpPr/>
          <p:nvPr/>
        </p:nvSpPr>
        <p:spPr>
          <a:xfrm rot="16200000">
            <a:off x="3580195" y="3601412"/>
            <a:ext cx="504000" cy="612000"/>
          </a:xfrm>
          <a:prstGeom prst="downArrow">
            <a:avLst>
              <a:gd name="adj1" fmla="val 50000"/>
              <a:gd name="adj2" fmla="val 53094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40000"/>
                </a:schemeClr>
              </a:gs>
              <a:gs pos="100000">
                <a:schemeClr val="bg1">
                  <a:lumMod val="85000"/>
                  <a:alpha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下箭號 11"/>
          <p:cNvSpPr/>
          <p:nvPr/>
        </p:nvSpPr>
        <p:spPr>
          <a:xfrm rot="16200000">
            <a:off x="3580195" y="4959231"/>
            <a:ext cx="504000" cy="612000"/>
          </a:xfrm>
          <a:prstGeom prst="downArrow">
            <a:avLst>
              <a:gd name="adj1" fmla="val 50000"/>
              <a:gd name="adj2" fmla="val 53094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40000"/>
                </a:schemeClr>
              </a:gs>
              <a:gs pos="100000">
                <a:schemeClr val="bg1">
                  <a:lumMod val="85000"/>
                  <a:alpha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911967"/>
            <a:ext cx="3786760" cy="2735933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1" y="3340641"/>
            <a:ext cx="2732609" cy="1536470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40" y="3066019"/>
            <a:ext cx="3480011" cy="2514307"/>
          </a:xfrm>
          <a:prstGeom prst="rect">
            <a:avLst/>
          </a:prstGeom>
        </p:spPr>
      </p:pic>
      <p:sp>
        <p:nvSpPr>
          <p:cNvPr id="24" name="文字方塊 27"/>
          <p:cNvSpPr txBox="1">
            <a:spLocks noChangeArrowheads="1"/>
          </p:cNvSpPr>
          <p:nvPr/>
        </p:nvSpPr>
        <p:spPr bwMode="auto">
          <a:xfrm>
            <a:off x="2227302" y="222753"/>
            <a:ext cx="46129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000" dirty="0" smtClean="0">
                <a:solidFill>
                  <a:schemeClr val="bg1"/>
                </a:solidFill>
                <a:latin typeface="HelveticaNeueLT Pro 55 Roman" pitchFamily="34" charset="0"/>
                <a:cs typeface="Arial" pitchFamily="34" charset="0"/>
              </a:rPr>
              <a:t>Demo App Purpose</a:t>
            </a:r>
          </a:p>
        </p:txBody>
      </p:sp>
    </p:spTree>
    <p:extLst>
      <p:ext uri="{BB962C8B-B14F-4D97-AF65-F5344CB8AC3E}">
        <p14:creationId xmlns:p14="http://schemas.microsoft.com/office/powerpoint/2010/main" val="23325139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/>
        </p:nvSpPr>
        <p:spPr>
          <a:xfrm>
            <a:off x="119618" y="2900138"/>
            <a:ext cx="9024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defRPr/>
            </a:pPr>
            <a:r>
              <a:rPr lang="en-US" altLang="zh-TW" sz="4800" dirty="0">
                <a:solidFill>
                  <a:schemeClr val="bg1"/>
                </a:solidFill>
                <a:latin typeface="HelveticaNeueLT Pro 25 UltLt" pitchFamily="34" charset="0"/>
              </a:rPr>
              <a:t>Active </a:t>
            </a:r>
            <a:r>
              <a:rPr lang="en-US" altLang="zh-TW" sz="4800" dirty="0" smtClean="0">
                <a:solidFill>
                  <a:schemeClr val="bg1"/>
                </a:solidFill>
                <a:latin typeface="HelveticaNeueLT Pro 25 UltLt" pitchFamily="34" charset="0"/>
              </a:rPr>
              <a:t>Demo </a:t>
            </a:r>
            <a:r>
              <a:rPr lang="en-US" altLang="zh-TW" sz="4800" dirty="0">
                <a:solidFill>
                  <a:schemeClr val="bg1"/>
                </a:solidFill>
                <a:latin typeface="HelveticaNeueLT Pro 25 UltLt" pitchFamily="34" charset="0"/>
              </a:rPr>
              <a:t>App</a:t>
            </a:r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  <a:latin typeface="HelveticaNeueLT Pro 25 UltLt" pitchFamily="34" charset="0"/>
              <a:cs typeface="Arial" pitchFamily="34" charset="0"/>
            </a:endParaRPr>
          </a:p>
        </p:txBody>
      </p:sp>
      <p:cxnSp>
        <p:nvCxnSpPr>
          <p:cNvPr id="15" name="直線接點 14"/>
          <p:cNvCxnSpPr/>
          <p:nvPr/>
        </p:nvCxnSpPr>
        <p:spPr>
          <a:xfrm>
            <a:off x="180000" y="2956167"/>
            <a:ext cx="8784000" cy="158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80000" y="3692441"/>
            <a:ext cx="8784000" cy="158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O:\BVC_2012\2012_Asus Design Story Styleguide\Transformer AiO\2_Design Story Styleguide\TF AiO Logo\Logo_whit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00" y="2667996"/>
            <a:ext cx="2032839" cy="18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7"/>
          <p:cNvSpPr txBox="1">
            <a:spLocks noChangeArrowheads="1"/>
          </p:cNvSpPr>
          <p:nvPr/>
        </p:nvSpPr>
        <p:spPr bwMode="auto">
          <a:xfrm>
            <a:off x="2227302" y="222753"/>
            <a:ext cx="46129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000" dirty="0" smtClean="0">
                <a:solidFill>
                  <a:schemeClr val="bg1"/>
                </a:solidFill>
                <a:latin typeface="HelveticaNeueLT Pro 55 Roman" pitchFamily="34" charset="0"/>
                <a:cs typeface="Arial" pitchFamily="34" charset="0"/>
              </a:rPr>
              <a:t>Active Demo APP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683568" y="184482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361356" y="1337320"/>
            <a:ext cx="6955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bg1"/>
                </a:solidFill>
                <a:latin typeface="HelveticaNeueLT Pro 35 Th" pitchFamily="34" charset="0"/>
              </a:rPr>
              <a:t>Step1: </a:t>
            </a:r>
            <a:r>
              <a:rPr lang="en-US" altLang="zh-TW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Pro 35 Th" pitchFamily="34" charset="0"/>
              </a:rPr>
              <a:t>Download the Demo App for promoters</a:t>
            </a:r>
            <a:endParaRPr lang="zh-TW" altLang="en-US" sz="2400" dirty="0">
              <a:solidFill>
                <a:schemeClr val="accent5">
                  <a:lumMod val="60000"/>
                  <a:lumOff val="40000"/>
                </a:schemeClr>
              </a:solidFill>
              <a:latin typeface="HelveticaNeueLT Pro 35 Th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6016" y="2924944"/>
            <a:ext cx="3960000" cy="3456384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TW" sz="1600" dirty="0" smtClean="0">
                <a:latin typeface="HelveticaNeueLT Pro 55 Roman" pitchFamily="34" charset="0"/>
              </a:rPr>
              <a:t>Marketing Resource </a:t>
            </a:r>
            <a:r>
              <a:rPr lang="en-US" altLang="zh-TW" sz="1600" dirty="0" smtClean="0">
                <a:latin typeface="HelveticaNeueLT Pro 55 Roman" pitchFamily="34" charset="0"/>
                <a:sym typeface="Wingdings" pitchFamily="2" charset="2"/>
              </a:rPr>
              <a:t> Products  All-in-One PCs 18 inch &gt; P1801</a:t>
            </a:r>
            <a:endParaRPr lang="zh-TW" altLang="en-US" sz="1600" dirty="0">
              <a:latin typeface="HelveticaNeueLT Pro 55 Roman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6016" y="2456892"/>
            <a:ext cx="3960000" cy="468052"/>
          </a:xfrm>
          <a:prstGeom prst="rect">
            <a:avLst/>
          </a:prstGeom>
          <a:solidFill>
            <a:srgbClr val="40404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TW" dirty="0" smtClean="0"/>
              <a:t>Channel Site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827" y="2960914"/>
            <a:ext cx="11144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橢圓 11"/>
          <p:cNvSpPr/>
          <p:nvPr/>
        </p:nvSpPr>
        <p:spPr>
          <a:xfrm>
            <a:off x="649490" y="1980156"/>
            <a:ext cx="468000" cy="468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chemeClr val="bg1"/>
                </a:solidFill>
              </a:rPr>
              <a:t>1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29389" y="1975940"/>
            <a:ext cx="2552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sz="1600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Download the Demo </a:t>
            </a:r>
            <a:r>
              <a:rPr lang="en-US" altLang="zh-TW" sz="1600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App.</a:t>
            </a:r>
            <a:endParaRPr lang="en-US" altLang="zh-TW" sz="1600" dirty="0">
              <a:solidFill>
                <a:schemeClr val="bg1"/>
              </a:solidFill>
              <a:latin typeface="HelveticaNeueLT Pro 55 Roman" pitchFamily="34" charset="0"/>
              <a:ea typeface="新細明體" pitchFamily="18" charset="-12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5076056" y="1946790"/>
            <a:ext cx="468000" cy="468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chemeClr val="bg1"/>
                </a:solidFill>
              </a:rPr>
              <a:t>2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652120" y="1946790"/>
            <a:ext cx="3491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sz="1600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Unzip the </a:t>
            </a:r>
            <a:r>
              <a:rPr lang="en-US" altLang="zh-TW" sz="1600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file.</a:t>
            </a:r>
            <a:endParaRPr lang="en-US" altLang="zh-TW" sz="1600" dirty="0">
              <a:solidFill>
                <a:schemeClr val="bg1"/>
              </a:solidFill>
              <a:latin typeface="HelveticaNeueLT Pro 55 Roman" pitchFamily="34" charset="0"/>
              <a:ea typeface="新細明體" pitchFamily="18" charset="-12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909" y="2960914"/>
            <a:ext cx="1223547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矩形 17"/>
          <p:cNvSpPr/>
          <p:nvPr/>
        </p:nvSpPr>
        <p:spPr>
          <a:xfrm>
            <a:off x="5652120" y="4711311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sz="1200" dirty="0" smtClean="0">
                <a:solidFill>
                  <a:srgbClr val="FFFF00"/>
                </a:solidFill>
                <a:latin typeface="HelveticaNeueLT Pro 55 Roman" pitchFamily="34" charset="0"/>
                <a:ea typeface="新細明體" pitchFamily="18" charset="-120"/>
              </a:rPr>
              <a:t>※ Please </a:t>
            </a:r>
            <a:r>
              <a:rPr lang="en-US" altLang="zh-TW" sz="1200" dirty="0" smtClean="0">
                <a:solidFill>
                  <a:srgbClr val="FFFF00"/>
                </a:solidFill>
                <a:latin typeface="HelveticaNeueLT Pro 55 Roman" pitchFamily="34" charset="0"/>
                <a:ea typeface="新細明體" pitchFamily="18" charset="-120"/>
              </a:rPr>
              <a:t>DO</a:t>
            </a:r>
            <a:r>
              <a:rPr lang="en-US" altLang="zh-TW" sz="1200" dirty="0" smtClean="0">
                <a:solidFill>
                  <a:srgbClr val="FFFF00"/>
                </a:solidFill>
                <a:latin typeface="HelveticaNeueLT Pro 55 Roman" pitchFamily="34" charset="0"/>
                <a:ea typeface="新細明體" pitchFamily="18" charset="-120"/>
              </a:rPr>
              <a:t> unzip </a:t>
            </a:r>
            <a:r>
              <a:rPr lang="en-US" altLang="zh-TW" sz="1200" dirty="0" smtClean="0">
                <a:solidFill>
                  <a:srgbClr val="FFFF00"/>
                </a:solidFill>
                <a:latin typeface="HelveticaNeueLT Pro 55 Roman" pitchFamily="34" charset="0"/>
                <a:ea typeface="新細明體" pitchFamily="18" charset="-120"/>
              </a:rPr>
              <a:t>the </a:t>
            </a:r>
            <a:r>
              <a:rPr lang="en-US" altLang="zh-TW" sz="1200" dirty="0" smtClean="0">
                <a:solidFill>
                  <a:srgbClr val="FFFF00"/>
                </a:solidFill>
                <a:latin typeface="HelveticaNeueLT Pro 55 Roman" pitchFamily="34" charset="0"/>
                <a:ea typeface="新細明體" pitchFamily="18" charset="-120"/>
              </a:rPr>
              <a:t>file before providing it to promoters.</a:t>
            </a:r>
            <a:endParaRPr lang="en-US" altLang="zh-TW" sz="1200" dirty="0">
              <a:solidFill>
                <a:srgbClr val="FFFF00"/>
              </a:solidFill>
              <a:latin typeface="HelveticaNeueLT Pro 55 Roman" pitchFamily="34" charset="0"/>
              <a:ea typeface="新細明體" pitchFamily="18" charset="-12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591" y="3573016"/>
            <a:ext cx="222885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向下箭號 15"/>
          <p:cNvSpPr/>
          <p:nvPr/>
        </p:nvSpPr>
        <p:spPr>
          <a:xfrm rot="16200000">
            <a:off x="6894252" y="3440726"/>
            <a:ext cx="504000" cy="612000"/>
          </a:xfrm>
          <a:prstGeom prst="downArrow">
            <a:avLst>
              <a:gd name="adj1" fmla="val 50000"/>
              <a:gd name="adj2" fmla="val 53094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40000"/>
                </a:schemeClr>
              </a:gs>
              <a:gs pos="100000">
                <a:schemeClr val="bg1">
                  <a:lumMod val="85000"/>
                  <a:alpha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30981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7"/>
          <p:cNvSpPr txBox="1">
            <a:spLocks noChangeArrowheads="1"/>
          </p:cNvSpPr>
          <p:nvPr/>
        </p:nvSpPr>
        <p:spPr bwMode="auto">
          <a:xfrm>
            <a:off x="2227302" y="222753"/>
            <a:ext cx="46129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000" dirty="0" smtClean="0">
                <a:solidFill>
                  <a:schemeClr val="bg1"/>
                </a:solidFill>
                <a:latin typeface="HelveticaNeueLT Pro 55 Roman" pitchFamily="34" charset="0"/>
                <a:cs typeface="Arial" pitchFamily="34" charset="0"/>
              </a:rPr>
              <a:t>Active Demo APP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683568" y="112474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649388" y="764704"/>
            <a:ext cx="5874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bg1"/>
                </a:solidFill>
                <a:latin typeface="HelveticaNeueLT Pro 35 Th" pitchFamily="34" charset="0"/>
              </a:rPr>
              <a:t>Step2:</a:t>
            </a:r>
            <a:r>
              <a:rPr lang="en-US" altLang="zh-TW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Pro 35 Th" pitchFamily="34" charset="0"/>
              </a:rPr>
              <a:t> </a:t>
            </a:r>
            <a:r>
              <a:rPr lang="en-US" altLang="zh-TW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Pro 35 Th" pitchFamily="34" charset="0"/>
              </a:rPr>
              <a:t>Install the </a:t>
            </a:r>
            <a:r>
              <a:rPr lang="en-US" altLang="zh-TW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Pro 35 Th" pitchFamily="34" charset="0"/>
              </a:rPr>
              <a:t>Demo </a:t>
            </a:r>
            <a:r>
              <a:rPr lang="en-US" altLang="zh-TW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NeueLT Pro 35 Th" pitchFamily="34" charset="0"/>
              </a:rPr>
              <a:t>App</a:t>
            </a:r>
            <a:endParaRPr lang="zh-TW" altLang="en-US" sz="2400" dirty="0">
              <a:solidFill>
                <a:schemeClr val="accent5">
                  <a:lumMod val="60000"/>
                  <a:lumOff val="40000"/>
                </a:schemeClr>
              </a:solidFill>
              <a:latin typeface="HelveticaNeueLT Pro 35 Th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4" y="1916832"/>
            <a:ext cx="7992888" cy="449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橢圓 7"/>
          <p:cNvSpPr/>
          <p:nvPr/>
        </p:nvSpPr>
        <p:spPr>
          <a:xfrm>
            <a:off x="649490" y="1260076"/>
            <a:ext cx="468000" cy="468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chemeClr val="bg1"/>
                </a:solidFill>
              </a:rPr>
              <a:t>1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29389" y="1255860"/>
            <a:ext cx="5812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sz="1600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Copy the </a:t>
            </a:r>
            <a:r>
              <a:rPr lang="en-US" altLang="zh-TW" sz="1600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Demo App </a:t>
            </a:r>
            <a:r>
              <a:rPr lang="en-US" altLang="zh-TW" sz="1600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folder </a:t>
            </a:r>
            <a:r>
              <a:rPr lang="en-US" altLang="zh-TW" sz="1600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to the Desktop (in </a:t>
            </a:r>
            <a:r>
              <a:rPr lang="en-US" altLang="zh-TW" sz="1600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desktop mode).</a:t>
            </a:r>
            <a:endParaRPr lang="en-US" altLang="zh-TW" sz="1600" dirty="0">
              <a:solidFill>
                <a:schemeClr val="bg1"/>
              </a:solidFill>
              <a:latin typeface="HelveticaNeueLT Pro 55 Roman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4486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c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Image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lac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Image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30766</TotalTime>
  <Words>703</Words>
  <Application>Microsoft Office PowerPoint</Application>
  <PresentationFormat>如螢幕大小 (4:3)</PresentationFormat>
  <Paragraphs>132</Paragraphs>
  <Slides>25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4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40" baseType="lpstr">
      <vt:lpstr>Arial</vt:lpstr>
      <vt:lpstr>新細明體</vt:lpstr>
      <vt:lpstr>Calibri</vt:lpstr>
      <vt:lpstr>Wingdings</vt:lpstr>
      <vt:lpstr>HelveticaNeueLT Pro 65 Md</vt:lpstr>
      <vt:lpstr>HelveticaNeueLT Pro 35 Th</vt:lpstr>
      <vt:lpstr>Arial Unicode MS</vt:lpstr>
      <vt:lpstr>HelveticaNeueLT Pro 25 UltLt</vt:lpstr>
      <vt:lpstr>HelveticaNeueLT Pro 55 Roman</vt:lpstr>
      <vt:lpstr>Apple LiGothic Medium</vt:lpstr>
      <vt:lpstr>1_Black Background</vt:lpstr>
      <vt:lpstr>2_Image Background</vt:lpstr>
      <vt:lpstr>2_Black Background</vt:lpstr>
      <vt:lpstr>3_Image Background</vt:lpstr>
      <vt:lpstr>Image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asustek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Michelle_Hsiao</dc:creator>
  <cp:lastModifiedBy>Grace Chen(陳玉茹)</cp:lastModifiedBy>
  <cp:revision>1126</cp:revision>
  <dcterms:created xsi:type="dcterms:W3CDTF">2012-04-03T05:35:16Z</dcterms:created>
  <dcterms:modified xsi:type="dcterms:W3CDTF">2013-06-19T03:01:12Z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5854857</vt:lpwstr>
  </property>
  <property fmtid="{D5CDD505-2E9C-101B-9397-08002B2CF9AE}" pid="3" name="NXPowerLiteSettings">
    <vt:lpwstr>E7000400038000</vt:lpwstr>
  </property>
  <property fmtid="{D5CDD505-2E9C-101B-9397-08002B2CF9AE}" pid="4" name="NXPowerLiteVersion">
    <vt:lpwstr>D5.1.3</vt:lpwstr>
  </property>
</Properties>
</file>